
<file path=[Content_Types].xml><?xml version="1.0" encoding="utf-8"?>
<Types xmlns="http://schemas.openxmlformats.org/package/2006/content-types">
  <Default Extension="png" ContentType="image/png"/>
  <Default Extension="svg" ContentType="image/unknown"/>
  <Default Extension="ogg" ContentType="vide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7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c:style val="2"/>
  <c:chart>
    <c:autoTitleDeleted val="1"/>
    <c:view3D>
      <c:rotX val="30"/>
      <c:rotY val="9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0"/>
          <c:y val="0.22585658616830886"/>
          <c:w val="0.86257298782582148"/>
          <c:h val="0.66012456157328969"/>
        </c:manualLayout>
      </c:layout>
      <c:pie3DChart>
        <c:varyColors val="1"/>
        <c:ser>
          <c:idx val="0"/>
          <c:order val="0"/>
          <c:tx>
            <c:v>Столбец 1</c:v>
          </c:tx>
          <c:explosion val="50"/>
          <c:dPt>
            <c:idx val="0"/>
            <c:bubble3D val="0"/>
            <c:explosion val="0"/>
            <c:spPr>
              <a:solidFill>
                <a:srgbClr val="004586"/>
              </a:solidFill>
            </c:spPr>
          </c:dPt>
          <c:dPt>
            <c:idx val="1"/>
            <c:bubble3D val="0"/>
            <c:explosion val="24"/>
            <c:spPr>
              <a:solidFill>
                <a:srgbClr val="FF420E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200" b="0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Несовершеннолетних</c:v>
              </c:pt>
              <c:pt idx="1">
                <c:v>Общее количество пользователей</c:v>
              </c:pt>
            </c:strLit>
          </c:cat>
          <c:val>
            <c:numLit>
              <c:formatCode>General</c:formatCode>
              <c:ptCount val="2"/>
              <c:pt idx="0">
                <c:v>10000000</c:v>
              </c:pt>
              <c:pt idx="1">
                <c:v>82000000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5.1101018967293819E-2"/>
          <c:y val="0.83603335006826907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2000" b="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c:style val="2"/>
  <c:chart>
    <c:title>
      <c:tx>
        <c:rich>
          <a:bodyPr/>
          <a:lstStyle/>
          <a:p>
            <a:pPr>
              <a:defRPr sz="2400" b="1"/>
            </a:pPr>
            <a:r>
              <a:rPr lang="en-US"/>
              <a:t>Распределение интересов детей в Интернете (в процентах)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2.9627126281401375E-2"/>
          <c:y val="0.31394836117779629"/>
          <c:w val="0.5537530405250356"/>
          <c:h val="0.695017392582431"/>
        </c:manualLayout>
      </c:layout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solidFill>
              <a:srgbClr val="7E0021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100</c:v>
              </c:pt>
            </c:numLit>
          </c:val>
        </c:ser>
        <c:ser>
          <c:idx val="1"/>
          <c:order val="1"/>
          <c:tx>
            <c:v/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39</c:v>
              </c:pt>
            </c:numLit>
          </c:val>
        </c:ser>
        <c:ser>
          <c:idx val="2"/>
          <c:order val="2"/>
          <c:tx>
            <c:v/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14</c:v>
              </c:pt>
            </c:numLit>
          </c:val>
        </c:ser>
        <c:ser>
          <c:idx val="3"/>
          <c:order val="3"/>
          <c:tx>
            <c:v/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19</c:v>
              </c:pt>
            </c:numLit>
          </c:val>
        </c:ser>
        <c:ser>
          <c:idx val="4"/>
          <c:order val="4"/>
          <c:tx>
            <c:v>Наблюдают сцены насилия</c:v>
          </c:tx>
          <c:spPr>
            <a:solidFill>
              <a:srgbClr val="579D1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11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035264"/>
        <c:axId val="207034704"/>
        <c:axId val="0"/>
      </c:bar3DChart>
      <c:valAx>
        <c:axId val="20703470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207035264"/>
        <c:crossesAt val="0"/>
        <c:crossBetween val="between"/>
      </c:valAx>
      <c:catAx>
        <c:axId val="207035264"/>
        <c:scaling>
          <c:orientation val="minMax"/>
        </c:scaling>
        <c:delete val="0"/>
        <c:axPos val="b"/>
        <c:numFmt formatCode="[$-1000419]d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207034704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c:style val="2"/>
  <c:chart>
    <c:autoTitleDeleted val="1"/>
    <c:view3D>
      <c:rotX val="15"/>
      <c:rotY val="20"/>
      <c:rAngAx val="1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6.2643723733248752E-3"/>
          <c:y val="4.4333629346266827E-2"/>
          <c:w val="0.96578383950519375"/>
          <c:h val="0.94917685634264637"/>
        </c:manualLayout>
      </c:layout>
      <c:bar3DChart>
        <c:barDir val="col"/>
        <c:grouping val="clustered"/>
        <c:varyColors val="0"/>
        <c:ser>
          <c:idx val="0"/>
          <c:order val="0"/>
          <c:tx>
            <c:v>2015</c:v>
          </c:tx>
          <c:spPr>
            <a:solidFill>
              <a:srgbClr val="00458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7</c:v>
              </c:pt>
            </c:numLit>
          </c:val>
        </c:ser>
        <c:ser>
          <c:idx val="1"/>
          <c:order val="1"/>
          <c:tx>
            <c:v>2016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6</c:v>
              </c:pt>
            </c:numLit>
          </c:val>
        </c:ser>
        <c:ser>
          <c:idx val="2"/>
          <c:order val="2"/>
          <c:tx>
            <c:v>2017</c:v>
          </c:tx>
          <c:spPr>
            <a:solidFill>
              <a:srgbClr val="FFD320"/>
            </a:solidFill>
            <a:ln>
              <a:noFill/>
            </a:ln>
          </c:spPr>
          <c:invertIfNegative val="0"/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5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664544"/>
        <c:axId val="207663984"/>
        <c:axId val="0"/>
      </c:bar3DChart>
      <c:valAx>
        <c:axId val="20766398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207664544"/>
        <c:crossesAt val="0"/>
        <c:crossBetween val="between"/>
      </c:valAx>
      <c:catAx>
        <c:axId val="20766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207663984"/>
        <c:crossesAt val="0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2638173023550865"/>
          <c:y val="2.7734134845276315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2600" b="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c:style val="2"/>
  <c:chart>
    <c:title>
      <c:tx>
        <c:rich>
          <a:bodyPr/>
          <a:lstStyle/>
          <a:p>
            <a:pPr>
              <a:defRPr sz="2400" b="0"/>
            </a:pPr>
            <a:r>
              <a:rPr lang="en-US"/>
              <a:t>Время пребывания детей в Интернете</a:t>
            </a:r>
          </a:p>
        </c:rich>
      </c:tx>
      <c:overlay val="0"/>
    </c:title>
    <c:autoTitleDeleted val="0"/>
    <c:plotArea>
      <c:layout>
        <c:manualLayout>
          <c:xMode val="edge"/>
          <c:yMode val="edge"/>
          <c:x val="8.1526478401478392E-2"/>
          <c:y val="0.13453845764342498"/>
          <c:w val="0.79618344305844302"/>
          <c:h val="0.84211858828295094"/>
        </c:manualLayout>
      </c:layout>
      <c:barChart>
        <c:barDir val="col"/>
        <c:grouping val="clustered"/>
        <c:varyColors val="0"/>
        <c:ser>
          <c:idx val="0"/>
          <c:order val="0"/>
          <c:tx>
            <c:v>Столбец 1</c:v>
          </c:tx>
          <c:spPr>
            <a:solidFill>
              <a:srgbClr val="0084D1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3"/>
              <c:pt idx="0">
                <c:v>7-11 часов</c:v>
              </c:pt>
              <c:pt idx="1">
                <c:v>12-21 часа</c:v>
              </c:pt>
              <c:pt idx="2">
                <c:v>свыше 21 часа</c:v>
              </c:pt>
            </c:strLit>
          </c:cat>
          <c:val>
            <c:numLit>
              <c:formatCode>General</c:formatCode>
              <c:ptCount val="3"/>
              <c:pt idx="0">
                <c:v>23</c:v>
              </c:pt>
              <c:pt idx="1">
                <c:v>57</c:v>
              </c:pt>
              <c:pt idx="2">
                <c:v>20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667344"/>
        <c:axId val="207666784"/>
      </c:barChart>
      <c:valAx>
        <c:axId val="20766678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207667344"/>
        <c:crossesAt val="0"/>
        <c:crossBetween val="between"/>
      </c:valAx>
      <c:catAx>
        <c:axId val="20766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2000" b="0"/>
            </a:pPr>
            <a:endParaRPr lang="ru-RU"/>
          </a:p>
        </c:txPr>
        <c:crossAx val="207666784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rm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rm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rm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rm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90B2F02-A8F8-4E4B-9F2B-9C439FE8FA1D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90024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C5908CEA-20C7-4B80-B2A5-DD05AA3EDF0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86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hangingPunct="0">
      <a:tabLst/>
      <a:defRPr lang="ru-RU" sz="2000" b="0" i="0" u="none" strike="noStrike" kern="1200">
        <a:ln>
          <a:noFill/>
        </a:ln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C8D50C-C9CE-46FF-8719-FD455F2994A5}" type="slidenum">
              <a:t>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221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025A48A-FF28-4C7C-8CF1-F59C5029E0C9}" type="slidenum">
              <a:t>10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595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C68EE4D-1603-4E8C-8D14-37BD993F955F}" type="slidenum">
              <a:t>11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8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61710F5-E0D2-48B7-9126-E8EE6E0557A7}" type="slidenum">
              <a:t>12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91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0F0047C-9048-4F21-8FD6-5966BE37B135}" type="slidenum">
              <a:t>13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32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6F15DBE-D85D-4746-B9C5-520DC0525ED7}" type="slidenum">
              <a:t>14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02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6F42B5E-27CD-44F2-AAAC-D236D1EBD0D2}" type="slidenum">
              <a:t>15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99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D05A4CD-A866-4B37-A4BF-FD7442265DBD}" type="slidenum">
              <a:t>16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756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0F2F984-84FC-450F-9260-3D95F874A42E}" type="slidenum">
              <a:t>17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04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6E9F085-AB09-443D-8D22-EC750DEFCF1E}" type="slidenum">
              <a:t>18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99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F8908D3-A031-4A15-9C20-D8AB455B3544}" type="slidenum">
              <a:t>19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05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274B4B-E9E5-4E80-AB9D-F0C576F5A014}" type="slidenum">
              <a:t>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27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B9FF286-5365-4F6F-8070-8B4C374B4BEB}" type="slidenum">
              <a:t>20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993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CE06ED5-4DBB-4085-AED9-FA55CC4A86E8}" type="slidenum">
              <a:t>21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40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39A9587-FFD9-460A-A4B7-5B2A61F05E81}" type="slidenum">
              <a:t>22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94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609F23E-6635-48F4-A23C-D5C93C30985D}" type="slidenum">
              <a:t>23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47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3871897-3A49-421A-8594-60B1C3477235}" type="slidenum">
              <a:t>24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47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D9B3647-5B86-447F-AAC7-CCB57A9218FF}" type="slidenum">
              <a:t>25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323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20BDCAA-F5D8-4D92-817F-5843CF112B1B}" type="slidenum">
              <a:t>26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60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40BF2AE-A0A2-4D0E-83FD-AC934D879E4F}" type="slidenum">
              <a:t>27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38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9D67A26-81F4-4CF8-B2DC-96B11E0441C9}" type="slidenum">
              <a:t>28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434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5A6B908-42E5-4AE9-8CDB-F4CDA7DD2DDD}" type="slidenum">
              <a:t>29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1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F61AD91-A066-4B55-A180-06B2A9FFA4F1}" type="slidenum">
              <a:t>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53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5EC25F5-3AA5-494A-A4B6-55705FCE2AE5}" type="slidenum">
              <a:t>30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21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FDD874B-08D3-438B-8A25-46A201FE9B59}" type="slidenum">
              <a:t>31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31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9D38FE6-C622-409F-A58F-E00098EDB1C1}" type="slidenum">
              <a:t>32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798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F38B602-7264-401C-B78A-799B421F862E}" type="slidenum">
              <a:t>33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253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51DA1DC-7027-4E99-B3D7-70056074FA3A}" type="slidenum">
              <a:t>34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91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7DB2B4-93F8-437D-993F-F20DB1E34814}" type="slidenum">
              <a:t>35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757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30236A8-CA1D-47A9-AB36-75960CE1CFBA}" type="slidenum">
              <a:t>36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76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9ECF424-EE06-4955-A407-DF623E7873BC}" type="slidenum">
              <a:t>37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5025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A4CB6C2-BBC4-4403-85C6-3BBB3B3C238F}" type="slidenum">
              <a:t>38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1852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B276FD-B3AD-4C4A-933E-0503999D5DA1}" type="slidenum">
              <a:t>39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59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4AEB495-6B3E-4857-9F00-910745EC2A76}" type="slidenum">
              <a:t>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9063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60610B2-EC61-4D2F-8236-E16627F4C7CE}" type="slidenum">
              <a:t>40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500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F92211C-1073-428A-8F96-FDBA373319D7}" type="slidenum">
              <a:t>41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9472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5A6DA97-958B-40A3-B388-B497B326FFA0}" type="slidenum">
              <a:t>42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2431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2067DFC-0814-4C71-8459-DC655857B613}" type="slidenum">
              <a:t>43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400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997E45C-3015-4D62-8BFD-DDD554C41816}" type="slidenum">
              <a:t>44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129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2047D2F-4776-438F-BE99-002C4C6812EE}" type="slidenum">
              <a:t>45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9959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A46274E-2AB0-4464-A9D1-7E10963BD4E9}" type="slidenum">
              <a:t>46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556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7C0A9E2-B6D3-42C7-9A86-70FA6BB49114}" type="slidenum">
              <a:t>47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179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EC23E70-14F7-4C77-A989-2ACC66DDCE3D}" type="slidenum">
              <a:t>48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45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D6EFF1A-579C-40CF-8F55-E720F20C5E03}" type="slidenum">
              <a:t>49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97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C6DC9D4-6AE4-4F44-B071-6489B90E777C}" type="slidenum">
              <a:t>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100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B587B45-CEAA-4C9F-A014-1BAA8B6E98D5}" type="slidenum">
              <a:t>50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087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D01B6CB-09FE-4414-B626-A29149AA028D}" type="slidenum">
              <a:t>51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9682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D7BA0C6-A3B9-497E-B990-B6B2B694F48D}" type="slidenum">
              <a:t>52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180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6065FE2-972D-4832-B2E5-B3FD6CB4BC70}" type="slidenum">
              <a:t>53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772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2F462F2-8703-44F9-8B58-23645BC71C68}" type="slidenum">
              <a:t>54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0157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E814F7D-7F45-4181-8240-7A3FA6070438}" type="slidenum">
              <a:t>55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7088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BC1C2E6-24C0-4CE7-9406-4AEABF48C447}" type="slidenum">
              <a:t>56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8990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F14DF7B-DB8C-41BE-96DE-6E1B7FA8F7DB}" type="slidenum">
              <a:t>57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0636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453B130-7B9A-439C-82C9-2130D0294E22}" type="slidenum">
              <a:t>58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1637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D55B620-27A1-4F6C-94AB-910F0C219576}" type="slidenum">
              <a:t>59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8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F610FDB-2801-4CCB-96AB-71628A996E2D}" type="slidenum">
              <a:t>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636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C0FD07-C7FB-41E3-A9E2-2D23A584297F}" type="slidenum">
              <a:t>60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4572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A5DA7B3-22A3-45DD-8391-C424C69921D6}" type="slidenum">
              <a:t>61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8952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53FAB9-56AC-471A-9340-5325AF566300}" type="slidenum">
              <a:t>62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1547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522AACC-0F7A-4A3C-806C-DED3924147E9}" type="slidenum">
              <a:t>63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0404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344036-81B0-41A8-94D1-F48DE32C4187}" type="slidenum">
              <a:t>64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683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73D2C4-7C11-4543-ABA2-4D3E6787C2E8}" type="slidenum">
              <a:t>65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747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E463E0B-8FBB-4580-99EC-278C0BF3C71A}" type="slidenum">
              <a:t>66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973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CF363C0-938E-49AD-AE3D-3C627C12CB23}" type="slidenum">
              <a:t>67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2942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1DC04CC-AF45-4A0E-B729-BDD673458533}" type="slidenum">
              <a:t>68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1561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61B268C-1D32-49AC-935C-E8705BB92523}" type="slidenum">
              <a:t>69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7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09D416-322D-4CCF-9EBF-E2AAEDFE8EAC}" type="slidenum">
              <a:t>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5569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33F4489-70A3-4B77-AF06-0E773984C704}" type="slidenum">
              <a:t>70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499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2B1FE48-7649-437D-A147-2FBC4E411EBA}" type="slidenum">
              <a:t>71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5638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4558414-E720-47BF-AB74-5D6E9AF4F66B}" type="slidenum">
              <a:t>72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1029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98CFB04-EC4E-4557-8603-A964DCC77CC6}" type="slidenum">
              <a:t>73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538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6AACADE-D7B3-4476-9210-071531FDDF66}" type="slidenum">
              <a:t>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972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D2BCC48-E3AF-42FF-9B6C-0BC39B5C9B10}" type="slidenum">
              <a:t>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4A714A-4CBB-4B38-A67A-6BC3C6D402B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845462-DB26-4193-A4D5-617CCBB5D69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9A7D89-A49C-4977-9697-991692C160E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6C2F86-7A1C-4056-ACCF-9EB1D10EED2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3F0627-4FB4-4A5F-9AE1-B30E4547AD5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99A03F-27E3-4342-B1D0-9B951D954D3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3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6AE073-B311-42AE-BD4E-7A965199DB4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4F83C18-A761-4232-9997-01EE2987310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8F53CA-A0D6-40C2-BB8B-A057207F70C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541199-0C52-4B31-B26E-8B040555CB9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5E388A-4453-4152-BE03-CD529AB35EB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86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ru-RU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535DF0BB-2D9E-41D0-A584-29272D3945C7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hangingPunct="0">
        <a:tabLst/>
        <a:defRPr lang="ru-RU" sz="4400" b="0" i="0" u="none" strike="noStrike" kern="1200">
          <a:ln>
            <a:noFill/>
          </a:ln>
          <a:latin typeface="Arial" pitchFamily="18"/>
        </a:defRPr>
      </a:lvl1pPr>
    </p:titleStyle>
    <p:bodyStyle>
      <a:lvl1pPr hangingPunct="0">
        <a:spcBef>
          <a:spcPts val="0"/>
        </a:spcBef>
        <a:spcAft>
          <a:spcPts val="1417"/>
        </a:spcAft>
        <a:tabLst/>
        <a:defRPr lang="ru-RU" sz="3200" b="0" i="0" u="none" strike="noStrike" kern="1200">
          <a:ln>
            <a:noFill/>
          </a:ln>
          <a:latin typeface="Arial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ntizapret.inf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ogg"/><Relationship Id="rId1" Type="http://schemas.microsoft.com/office/2007/relationships/media" Target="../media/media1.og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0" y="206280"/>
            <a:ext cx="9390240" cy="5992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rmAutofit lnSpcReduction="1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Информационное общество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— общество, в котором большинство работающих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занято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производством, хранением, переработкой и реализацией информации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особенно высшей ее формы — знаний. Для этой стадии развития общества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экономики характерно: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Blip>
                <a:blip r:embed="rId3"/>
              </a:buBlip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   увеличение роли информации, знаний и информационных технологий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жизни общества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Blip>
                <a:blip r:embed="rId3"/>
              </a:buBlip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   возрастание числа людей, занятых информационными технологиями,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коммуникациями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производством информационных продуктов и услуг, рост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их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доли в валовом внутреннем продукте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Blip>
                <a:blip r:embed="rId3"/>
              </a:buBlip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   нарастающая информатизация общества с использованием телефонии,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радио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 телевидения, сети Интернет, а также традиционных и электронных СМИ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Blip>
                <a:blip r:embed="rId3"/>
              </a:buBlip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   создание глобального информационного пространства, обеспечивающего: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2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3"/>
              <a:buBlip>
                <a:blip r:embed="rId4"/>
              </a:buBlip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эффективное информационное взаимодействие людей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3"/>
              <a:buBlip>
                <a:blip r:embed="rId4"/>
              </a:buBlip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2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3"/>
              <a:buBlip>
                <a:blip r:embed="rId4"/>
              </a:buBlip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их доступ к мировым информационным ресурсам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3"/>
              <a:buBlip>
                <a:blip r:embed="rId4"/>
              </a:buBlip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2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3"/>
              <a:buBlip>
                <a:blip r:embed="rId4"/>
              </a:buBlip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удовлетворение их потребностей в информационных продуктах и услугах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Blip>
                <a:blip r:embed="rId3"/>
              </a:buBlip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   развитие электронной демократии, информационной экономики, электронного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государства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 электронного правительства, цифровых рынков, электронных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социальных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хозяйствующих сетей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3671999" y="2592000"/>
            <a:ext cx="2736000" cy="2376000"/>
          </a:xfrm>
          <a:custGeom>
            <a:avLst/>
            <a:gdLst>
              <a:gd name="f0" fmla="val 0"/>
              <a:gd name="f1" fmla="val 153"/>
              <a:gd name="f2" fmla="val 132"/>
              <a:gd name="f3" fmla="val 123"/>
              <a:gd name="f4" fmla="val 39"/>
              <a:gd name="f5" fmla="val 116"/>
              <a:gd name="f6" fmla="val 26"/>
              <a:gd name="f7" fmla="val 113"/>
              <a:gd name="f8" fmla="val 13"/>
              <a:gd name="f9" fmla="val 114"/>
              <a:gd name="f10" fmla="val 103"/>
              <a:gd name="f11" fmla="val 7"/>
              <a:gd name="f12" fmla="val 90"/>
              <a:gd name="f13" fmla="val 11"/>
              <a:gd name="f14" fmla="val 76"/>
              <a:gd name="f15" fmla="val 62"/>
              <a:gd name="f16" fmla="val 49"/>
              <a:gd name="f17" fmla="val 38"/>
              <a:gd name="f18" fmla="val 37"/>
              <a:gd name="f19" fmla="val 35"/>
              <a:gd name="f20" fmla="val 27"/>
              <a:gd name="f21" fmla="val 28"/>
              <a:gd name="f22" fmla="val 22"/>
              <a:gd name="f23" fmla="val 51"/>
              <a:gd name="f24" fmla="val 60"/>
              <a:gd name="f25" fmla="val 66"/>
              <a:gd name="f26" fmla="val 67"/>
              <a:gd name="f27" fmla="val 12"/>
              <a:gd name="f28" fmla="val 73"/>
              <a:gd name="f29" fmla="val 82"/>
              <a:gd name="f30" fmla="val 93"/>
              <a:gd name="f31" fmla="val 105"/>
              <a:gd name="f32" fmla="val 119"/>
              <a:gd name="f33" fmla="val 131"/>
              <a:gd name="f34" fmla="val 125"/>
              <a:gd name="f35" fmla="val 121"/>
              <a:gd name="f36" fmla="val 106"/>
              <a:gd name="f37" fmla="val 130"/>
              <a:gd name="f38" fmla="val 81"/>
              <a:gd name="f39" fmla="val 141"/>
              <a:gd name="f40" fmla="val 7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53" h="132">
                <a:moveTo>
                  <a:pt x="f3" y="f4"/>
                </a:moveTo>
                <a:cubicBezTo>
                  <a:pt x="f5" y="f6"/>
                  <a:pt x="f7" y="f8"/>
                  <a:pt x="f9" y="f0"/>
                </a:cubicBezTo>
                <a:cubicBezTo>
                  <a:pt x="f10" y="f11"/>
                  <a:pt x="f12" y="f13"/>
                  <a:pt x="f14" y="f13"/>
                </a:cubicBezTo>
                <a:cubicBezTo>
                  <a:pt x="f15" y="f13"/>
                  <a:pt x="f16" y="f11"/>
                  <a:pt x="f17" y="f0"/>
                </a:cubicBezTo>
                <a:cubicBezTo>
                  <a:pt x="f18" y="f0"/>
                  <a:pt x="f18" y="f0"/>
                  <a:pt x="f18" y="f0"/>
                </a:cubicBezTo>
                <a:cubicBezTo>
                  <a:pt x="f17" y="f8"/>
                  <a:pt x="f19" y="f20"/>
                  <a:pt x="f21" y="f4"/>
                </a:cubicBezTo>
                <a:cubicBezTo>
                  <a:pt x="f22" y="f23"/>
                  <a:pt x="f13" y="f24"/>
                  <a:pt x="f0" y="f25"/>
                </a:cubicBezTo>
                <a:cubicBezTo>
                  <a:pt x="f0" y="f25"/>
                  <a:pt x="f0" y="f25"/>
                  <a:pt x="f0" y="f25"/>
                </a:cubicBezTo>
                <a:cubicBezTo>
                  <a:pt x="f0" y="f26"/>
                  <a:pt x="f0" y="f26"/>
                  <a:pt x="f0" y="f26"/>
                </a:cubicBezTo>
                <a:cubicBezTo>
                  <a:pt x="f27" y="f28"/>
                  <a:pt x="f22" y="f29"/>
                  <a:pt x="f21" y="f30"/>
                </a:cubicBezTo>
                <a:cubicBezTo>
                  <a:pt x="f19" y="f31"/>
                  <a:pt x="f17" y="f32"/>
                  <a:pt x="f17" y="f33"/>
                </a:cubicBezTo>
                <a:cubicBezTo>
                  <a:pt x="f17" y="f2"/>
                  <a:pt x="f17" y="f2"/>
                  <a:pt x="f17" y="f2"/>
                </a:cubicBezTo>
                <a:cubicBezTo>
                  <a:pt x="f17" y="f2"/>
                  <a:pt x="f17" y="f2"/>
                  <a:pt x="f17" y="f2"/>
                </a:cubicBezTo>
                <a:cubicBezTo>
                  <a:pt x="f16" y="f34"/>
                  <a:pt x="f15" y="f35"/>
                  <a:pt x="f14" y="f35"/>
                </a:cubicBezTo>
                <a:cubicBezTo>
                  <a:pt x="f12" y="f35"/>
                  <a:pt x="f10" y="f34"/>
                  <a:pt x="f9" y="f2"/>
                </a:cubicBezTo>
                <a:cubicBezTo>
                  <a:pt x="f9" y="f2"/>
                  <a:pt x="f9" y="f2"/>
                  <a:pt x="f9" y="f2"/>
                </a:cubicBezTo>
                <a:cubicBezTo>
                  <a:pt x="f7" y="f32"/>
                  <a:pt x="f5" y="f36"/>
                  <a:pt x="f3" y="f30"/>
                </a:cubicBezTo>
                <a:cubicBezTo>
                  <a:pt x="f37" y="f38"/>
                  <a:pt x="f39" y="f40"/>
                  <a:pt x="f1" y="f25"/>
                </a:cubicBezTo>
                <a:cubicBezTo>
                  <a:pt x="f1" y="f25"/>
                  <a:pt x="f1" y="f25"/>
                  <a:pt x="f1" y="f25"/>
                </a:cubicBezTo>
                <a:cubicBezTo>
                  <a:pt x="f39" y="f24"/>
                  <a:pt x="f37" y="f23"/>
                  <a:pt x="f3" y="f4"/>
                </a:cubicBezTo>
                <a:close/>
              </a:path>
            </a:pathLst>
          </a:custGeom>
          <a:solidFill>
            <a:srgbClr val="FFFFCC"/>
          </a:solidFill>
          <a:ln w="29160">
            <a:solidFill>
              <a:srgbClr val="3465AF"/>
            </a:solidFill>
            <a:prstDash val="solid"/>
          </a:ln>
        </p:spPr>
        <p:txBody>
          <a:bodyPr wrap="none" lIns="104400" tIns="59400" rIns="104400" bIns="594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Последствия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вредной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информации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216000" y="648000"/>
            <a:ext cx="4031999" cy="108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CC"/>
          </a:solidFill>
          <a:ln w="29160">
            <a:solidFill>
              <a:srgbClr val="3465AF"/>
            </a:solidFill>
            <a:prstDash val="solid"/>
          </a:ln>
        </p:spPr>
        <p:txBody>
          <a:bodyPr wrap="none" lIns="104400" tIns="59400" rIns="104400" bIns="59400" anchor="ctr" anchorCtr="0" compatLnSpc="0">
            <a:normAutofit fontScale="92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побуждает детей к действиям ,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представляющих угрозу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их жизни, здоровью,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в т.ч. призывающая к самоубийству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6012000" y="648000"/>
            <a:ext cx="3816000" cy="108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CC"/>
          </a:solidFill>
          <a:ln w="29160">
            <a:solidFill>
              <a:srgbClr val="3465AF"/>
            </a:solidFill>
            <a:prstDash val="solid"/>
          </a:ln>
        </p:spPr>
        <p:txBody>
          <a:bodyPr wrap="none" lIns="104400" tIns="59400" rIns="104400" bIns="59400" anchor="ctr" anchorCtr="0" compatLnSpc="0">
            <a:normAutofit fontScale="92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толкает детей к употреблению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наркотиков,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табака и алкоголя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(включая пиво)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216000" y="2808000"/>
            <a:ext cx="2951999" cy="1944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CC"/>
          </a:solidFill>
          <a:ln w="29160">
            <a:solidFill>
              <a:srgbClr val="3465AF"/>
            </a:solidFill>
            <a:prstDash val="solid"/>
          </a:ln>
        </p:spPr>
        <p:txBody>
          <a:bodyPr wrap="none" lIns="104400" tIns="59400" rIns="104400" bIns="594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призывает к участию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в азартных играх,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занятию проституцией,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бродяжничеством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или попрошайничеством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7020000" y="3240000"/>
            <a:ext cx="2808000" cy="108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CC"/>
          </a:solidFill>
          <a:ln w="29160">
            <a:solidFill>
              <a:srgbClr val="3465AF"/>
            </a:solidFill>
            <a:prstDash val="solid"/>
          </a:ln>
        </p:spPr>
        <p:txBody>
          <a:bodyPr wrap="none" lIns="104400" tIns="59400" rIns="104400" bIns="594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оправдывает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жестокое отношение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к людям и животным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216000" y="5903999"/>
            <a:ext cx="3888000" cy="108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CC"/>
          </a:solidFill>
          <a:ln w="29160">
            <a:solidFill>
              <a:srgbClr val="3465AF"/>
            </a:solidFill>
            <a:prstDash val="solid"/>
          </a:ln>
        </p:spPr>
        <p:txBody>
          <a:bodyPr wrap="none" lIns="104400" tIns="59400" rIns="104400" bIns="59400" anchor="ctr" anchorCtr="0" compatLnSpc="0">
            <a:normAutofit fontScale="92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отрицает семейные ценности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и формирует неуважительное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отношение к родителям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и другим членам семьи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616000" y="5544000"/>
            <a:ext cx="4248000" cy="144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CC"/>
          </a:solidFill>
          <a:ln w="29160">
            <a:solidFill>
              <a:srgbClr val="3465AF"/>
            </a:solidFill>
            <a:prstDash val="solid"/>
          </a:ln>
        </p:spPr>
        <p:txBody>
          <a:bodyPr wrap="none" lIns="104400" tIns="59400" rIns="104400" bIns="594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оправдывает противоправное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поведение, содержит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нецензурную брань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solidFill>
                  <a:srgbClr val="0066CC"/>
                </a:solidFill>
                <a:latin typeface="Arial" pitchFamily="34"/>
                <a:ea typeface="Droid Sans Fallback" pitchFamily="2"/>
                <a:cs typeface="Lohit Hindi" pitchFamily="2"/>
              </a:rPr>
              <a:t>и порнографию</a:t>
            </a:r>
          </a:p>
        </p:txBody>
      </p:sp>
      <p:cxnSp>
        <p:nvCxnSpPr>
          <p:cNvPr id="9" name="Соединительная линия уступом 8"/>
          <p:cNvCxnSpPr>
            <a:stCxn id="2" idx="0"/>
          </p:cNvCxnSpPr>
          <p:nvPr/>
        </p:nvCxnSpPr>
        <p:spPr>
          <a:xfrm flipH="1" flipV="1">
            <a:off x="2232000" y="1728000"/>
            <a:ext cx="2808000" cy="864000"/>
          </a:xfrm>
          <a:prstGeom prst="bentConnector3">
            <a:avLst/>
          </a:prstGeom>
          <a:noFill/>
          <a:ln w="0">
            <a:solidFill>
              <a:srgbClr val="3465AF"/>
            </a:solidFill>
            <a:prstDash val="solid"/>
          </a:ln>
        </p:spPr>
      </p:cxnSp>
      <p:cxnSp>
        <p:nvCxnSpPr>
          <p:cNvPr id="10" name="Соединительная линия уступом 9"/>
          <p:cNvCxnSpPr>
            <a:stCxn id="2" idx="0"/>
            <a:endCxn id="4" idx="2"/>
          </p:cNvCxnSpPr>
          <p:nvPr/>
        </p:nvCxnSpPr>
        <p:spPr>
          <a:xfrm rot="5400000" flipH="1" flipV="1">
            <a:off x="6047999" y="720000"/>
            <a:ext cx="864000" cy="2880001"/>
          </a:xfrm>
          <a:prstGeom prst="bentConnector3">
            <a:avLst/>
          </a:prstGeom>
          <a:noFill/>
          <a:ln w="0">
            <a:solidFill>
              <a:srgbClr val="3465AF"/>
            </a:solidFill>
            <a:prstDash val="solid"/>
          </a:ln>
        </p:spPr>
      </p:cxnSp>
      <p:cxnSp>
        <p:nvCxnSpPr>
          <p:cNvPr id="11" name="Соединительная линия уступом 10"/>
          <p:cNvCxnSpPr>
            <a:stCxn id="2" idx="3"/>
            <a:endCxn id="5" idx="1"/>
          </p:cNvCxnSpPr>
          <p:nvPr/>
        </p:nvCxnSpPr>
        <p:spPr>
          <a:xfrm rot="10800000">
            <a:off x="3167999" y="3780000"/>
            <a:ext cx="504000" cy="12700"/>
          </a:xfrm>
          <a:prstGeom prst="bentConnector3">
            <a:avLst/>
          </a:prstGeom>
          <a:noFill/>
          <a:ln w="0">
            <a:solidFill>
              <a:srgbClr val="3465AF"/>
            </a:solidFill>
            <a:prstDash val="solid"/>
          </a:ln>
        </p:spPr>
      </p:cxnSp>
      <p:cxnSp>
        <p:nvCxnSpPr>
          <p:cNvPr id="12" name="Соединительная линия уступом 11"/>
          <p:cNvCxnSpPr>
            <a:stCxn id="2" idx="1"/>
            <a:endCxn id="6" idx="3"/>
          </p:cNvCxnSpPr>
          <p:nvPr/>
        </p:nvCxnSpPr>
        <p:spPr>
          <a:xfrm>
            <a:off x="6407999" y="3780000"/>
            <a:ext cx="612001" cy="12700"/>
          </a:xfrm>
          <a:prstGeom prst="bentConnector3">
            <a:avLst/>
          </a:prstGeom>
          <a:noFill/>
          <a:ln w="0">
            <a:solidFill>
              <a:srgbClr val="3465AF"/>
            </a:solidFill>
            <a:prstDash val="solid"/>
          </a:ln>
        </p:spPr>
      </p:cxnSp>
      <p:cxnSp>
        <p:nvCxnSpPr>
          <p:cNvPr id="13" name="Соединительная линия уступом 12"/>
          <p:cNvCxnSpPr>
            <a:stCxn id="2" idx="2"/>
            <a:endCxn id="7" idx="0"/>
          </p:cNvCxnSpPr>
          <p:nvPr/>
        </p:nvCxnSpPr>
        <p:spPr>
          <a:xfrm rot="5400000">
            <a:off x="3132001" y="3996000"/>
            <a:ext cx="935999" cy="2879999"/>
          </a:xfrm>
          <a:prstGeom prst="bentConnector3">
            <a:avLst/>
          </a:prstGeom>
          <a:noFill/>
          <a:ln w="0">
            <a:solidFill>
              <a:srgbClr val="3465AF"/>
            </a:solidFill>
            <a:prstDash val="solid"/>
          </a:ln>
        </p:spPr>
      </p:cxnSp>
      <p:cxnSp>
        <p:nvCxnSpPr>
          <p:cNvPr id="14" name="Соединительная линия уступом 13"/>
          <p:cNvCxnSpPr>
            <a:stCxn id="2" idx="2"/>
          </p:cNvCxnSpPr>
          <p:nvPr/>
        </p:nvCxnSpPr>
        <p:spPr>
          <a:xfrm>
            <a:off x="5040000" y="4968000"/>
            <a:ext cx="2700000" cy="576000"/>
          </a:xfrm>
          <a:prstGeom prst="bentConnector3">
            <a:avLst/>
          </a:prstGeom>
          <a:noFill/>
          <a:ln w="0">
            <a:solidFill>
              <a:srgbClr val="3465AF"/>
            </a:solidFill>
            <a:prstDash val="solid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2664000" y="2304000"/>
            <a:ext cx="931680" cy="93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5400000" y="144000"/>
            <a:ext cx="936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lum bright="-50000"/>
            <a:alphaModFix/>
          </a:blip>
          <a:srcRect/>
          <a:stretch>
            <a:fillRect/>
          </a:stretch>
        </p:blipFill>
        <p:spPr>
          <a:xfrm>
            <a:off x="3816000" y="144000"/>
            <a:ext cx="864000" cy="8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lum bright="-50000"/>
            <a:alphaModFix/>
          </a:blip>
          <a:srcRect/>
          <a:stretch>
            <a:fillRect/>
          </a:stretch>
        </p:blipFill>
        <p:spPr>
          <a:xfrm>
            <a:off x="6552000" y="2664000"/>
            <a:ext cx="936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lum bright="-50000"/>
            <a:alphaModFix/>
          </a:blip>
          <a:srcRect/>
          <a:stretch>
            <a:fillRect/>
          </a:stretch>
        </p:blipFill>
        <p:spPr>
          <a:xfrm>
            <a:off x="5148000" y="5832000"/>
            <a:ext cx="936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lum bright="-50000"/>
            <a:alphaModFix/>
          </a:blip>
          <a:srcRect/>
          <a:stretch>
            <a:fillRect/>
          </a:stretch>
        </p:blipFill>
        <p:spPr>
          <a:xfrm>
            <a:off x="3600000" y="6012000"/>
            <a:ext cx="9360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96000" y="503999"/>
            <a:ext cx="3312000" cy="2359801"/>
            <a:chOff x="396000" y="503999"/>
            <a:chExt cx="3312000" cy="235980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lum bright="-50000"/>
              <a:alphaModFix/>
            </a:blip>
            <a:srcRect/>
            <a:stretch>
              <a:fillRect/>
            </a:stretch>
          </p:blipFill>
          <p:spPr>
            <a:xfrm>
              <a:off x="396000" y="808200"/>
              <a:ext cx="2409480" cy="2055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246760" y="503999"/>
              <a:ext cx="1461240" cy="10292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4400" b="0" i="0" u="none" strike="noStrike" kern="1200">
                  <a:ln>
                    <a:noFill/>
                  </a:ln>
                  <a:solidFill>
                    <a:srgbClr val="FF950E"/>
                  </a:solidFill>
                  <a:latin typeface="Arial" pitchFamily="18"/>
                  <a:ea typeface="Droid Sans Fallback" pitchFamily="2"/>
                  <a:cs typeface="Lohit Hindi" pitchFamily="2"/>
                </a:rPr>
                <a:t>0+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408000" y="503999"/>
            <a:ext cx="2880000" cy="2448000"/>
            <a:chOff x="6408000" y="503999"/>
            <a:chExt cx="2880000" cy="244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lum bright="-50000"/>
              <a:alphaModFix/>
            </a:blip>
            <a:srcRect/>
            <a:stretch>
              <a:fillRect/>
            </a:stretch>
          </p:blipFill>
          <p:spPr>
            <a:xfrm>
              <a:off x="6408000" y="1047599"/>
              <a:ext cx="2057039" cy="190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45040" y="503999"/>
              <a:ext cx="1542960" cy="9097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4400" b="0" i="0" u="none" strike="noStrike" kern="1200">
                  <a:ln>
                    <a:noFill/>
                  </a:ln>
                  <a:solidFill>
                    <a:srgbClr val="FF950E"/>
                  </a:solidFill>
                  <a:latin typeface="Arial" pitchFamily="18"/>
                  <a:ea typeface="Droid Sans Fallback" pitchFamily="2"/>
                  <a:cs typeface="Lohit Hindi" pitchFamily="2"/>
                </a:rPr>
                <a:t>6+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76000" y="4896000"/>
            <a:ext cx="3213360" cy="2088000"/>
            <a:chOff x="576000" y="4896000"/>
            <a:chExt cx="3213360" cy="20880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lum bright="-50000"/>
              <a:alphaModFix/>
            </a:blip>
            <a:srcRect/>
            <a:stretch>
              <a:fillRect/>
            </a:stretch>
          </p:blipFill>
          <p:spPr>
            <a:xfrm>
              <a:off x="576000" y="5100840"/>
              <a:ext cx="2672280" cy="1883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166120" y="4896000"/>
              <a:ext cx="1623240" cy="9428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4400" b="0" i="0" u="none" strike="noStrike" kern="1200">
                  <a:ln>
                    <a:noFill/>
                  </a:ln>
                  <a:solidFill>
                    <a:srgbClr val="FF950E"/>
                  </a:solidFill>
                  <a:latin typeface="Arial" pitchFamily="18"/>
                  <a:ea typeface="Droid Sans Fallback" pitchFamily="2"/>
                  <a:cs typeface="Lohit Hindi" pitchFamily="2"/>
                </a:rPr>
                <a:t>12+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2000" y="4597920"/>
            <a:ext cx="3455999" cy="2386079"/>
            <a:chOff x="6192000" y="4597920"/>
            <a:chExt cx="3455999" cy="238607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>
              <a:lum bright="-50000"/>
              <a:alphaModFix/>
            </a:blip>
            <a:srcRect/>
            <a:stretch>
              <a:fillRect/>
            </a:stretch>
          </p:blipFill>
          <p:spPr>
            <a:xfrm>
              <a:off x="6192000" y="4597920"/>
              <a:ext cx="2929319" cy="2386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833599" y="4597920"/>
              <a:ext cx="18144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4400" b="0" i="0" u="none" strike="noStrike" kern="1200">
                  <a:ln>
                    <a:noFill/>
                  </a:ln>
                  <a:solidFill>
                    <a:srgbClr val="FF950E"/>
                  </a:solidFill>
                  <a:latin typeface="Arial" pitchFamily="18"/>
                  <a:ea typeface="Droid Sans Fallback" pitchFamily="2"/>
                  <a:cs typeface="Lohit Hindi" pitchFamily="2"/>
                </a:rPr>
                <a:t>16+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888000" y="1584000"/>
            <a:ext cx="1773000" cy="3312000"/>
            <a:chOff x="3888000" y="1584000"/>
            <a:chExt cx="1773000" cy="331200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>
              <a:lum bright="-50000"/>
              <a:alphaModFix/>
            </a:blip>
            <a:srcRect/>
            <a:stretch>
              <a:fillRect/>
            </a:stretch>
          </p:blipFill>
          <p:spPr>
            <a:xfrm>
              <a:off x="3888000" y="2281320"/>
              <a:ext cx="1773000" cy="2614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176000" y="1584000"/>
              <a:ext cx="1250999" cy="842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4400" b="0" i="0" u="none" strike="noStrike" kern="1200">
                  <a:ln>
                    <a:noFill/>
                  </a:ln>
                  <a:solidFill>
                    <a:srgbClr val="FF950E"/>
                  </a:solidFill>
                  <a:latin typeface="Arial" pitchFamily="18"/>
                  <a:ea typeface="Droid Sans Fallback" pitchFamily="2"/>
                  <a:cs typeface="Lohit Hindi" pitchFamily="2"/>
                </a:rPr>
                <a:t>18+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000" y="360000"/>
            <a:ext cx="5903999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Классификация информационной продукции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159" y="836999"/>
            <a:ext cx="8565840" cy="2091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rm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Информационная продукция для детей, не достигших возраста шести лет </a:t>
            </a:r>
            <a:r>
              <a:rPr lang="ru-RU" sz="32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Droid Sans Fallback" pitchFamily="2"/>
                <a:cs typeface="Lohit Hindi" pitchFamily="2"/>
              </a:rPr>
              <a:t>(0+)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содержащая оправданные её жанром и (или) сюжетом эпизодические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ненатуралистические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изображение или описание физического и (или)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психического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насилия (за исключением сексуального насилия)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при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условии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торжества добра над злом и выражения </a:t>
            </a: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сострадания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 жертве насилия и (или) осуждения насилия)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000" y="3211200"/>
            <a:ext cx="9432000" cy="38808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rmAutofit lnSpcReduction="1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Информационная продукция для детей, достигших возраста шести лет </a:t>
            </a:r>
            <a:r>
              <a:rPr lang="ru-RU" sz="32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Droid Sans Fallback" pitchFamily="2"/>
                <a:cs typeface="Lohit Hindi" pitchFamily="2"/>
              </a:rPr>
              <a:t>(6+)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342900" marR="0" lvl="0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arenR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кратковременные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ненатуралистические изображение или описание заболеваний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342900" marR="0" lvl="0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arenR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человека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(за исключением тяжелых заболеваний) и (или) их последствий в форме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</a:t>
            </a:r>
          </a:p>
          <a:p>
            <a:pPr marL="342900" marR="0" lvl="0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arenR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унижающей человеческого достоинства;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2) ненатуралистические изображение или описание несчастного случая,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аварии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 катастрофы либо ненасильственной смерти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без демонстрации их </a:t>
            </a:r>
            <a:endParaRPr lang="ru-RU" sz="1800" b="0" i="1" u="none" strike="noStrike" kern="1200" dirty="0" smtClean="0">
              <a:ln>
                <a:noFill/>
              </a:ln>
              <a:solidFill>
                <a:srgbClr val="0066CC"/>
              </a:solidFill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последствий</a:t>
            </a:r>
            <a:r>
              <a:rPr lang="ru-RU" sz="1800" b="1" i="1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которые могут вызывать у детей страх, ужас или панику;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3)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побуждающие к совершению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антиобщественных действий и (или)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преступлений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эпизодические изображение или описание этих действий и (или) преступлений при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условии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 что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обосновывается и не оправдывается их допустимость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и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выражается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отрицательное, осуждающее отношение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к лицам, их совершающим.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000" y="503999"/>
            <a:ext cx="9432000" cy="67550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rm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Информационная продукция для детей, достигших возраста двенадцати </a:t>
            </a:r>
            <a:r>
              <a:rPr lang="ru-RU" sz="1800" b="1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лет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32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Droid Sans Fallback" pitchFamily="2"/>
                <a:cs typeface="Lohit Hindi" pitchFamily="2"/>
              </a:rPr>
              <a:t>(12+)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342900" marR="0" lvl="0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arenR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эпизодические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изображение или описание жестокости и (или) насилия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(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 исключением сексуального насилия)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без натуралистического показа </a:t>
            </a: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процесса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лишения жизни или нанесения увечий при условии, что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выражается </a:t>
            </a: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сострадание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 жертве и (или) отрицательное, осуждающее отношение к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жестокости,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насилию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(за исключением насилия, применяемого в случаях защиты прав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граждан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охраняемых законом интересов общества или государства);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2) изображение или описание,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побуждающие к совершению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антиобщественных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действий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(в том числе к потреблению алкогольной и спиртосодержащей продукции,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пива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напитков, изготавливаемых на его основе, участию в азартных играх,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занятию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бродяжничеством или попрошайничеством), эпизодическое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упоминание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(без демонстрации) наркотических средств, психотропных и (или) одурманивающих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веществ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 табачных изделий при условии, что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обосновывается и не </a:t>
            </a:r>
            <a:endParaRPr lang="ru-RU" sz="1800" b="0" i="1" u="none" strike="noStrike" kern="1200" dirty="0" smtClean="0">
              <a:ln>
                <a:noFill/>
              </a:ln>
              <a:solidFill>
                <a:srgbClr val="0066CC"/>
              </a:solidFill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оправдывается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допустимость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антиобщественных действий,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выражается </a:t>
            </a:r>
            <a:endParaRPr lang="ru-RU" sz="1800" b="0" i="1" u="none" strike="noStrike" kern="1200" dirty="0" smtClean="0">
              <a:ln>
                <a:noFill/>
              </a:ln>
              <a:solidFill>
                <a:srgbClr val="0066CC"/>
              </a:solidFill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отрицательное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, осуждающее отношение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к ним и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содержится указание на </a:t>
            </a:r>
            <a:endParaRPr lang="ru-RU" sz="1800" b="0" i="1" u="none" strike="noStrike" kern="1200" dirty="0" smtClean="0">
              <a:ln>
                <a:noFill/>
              </a:ln>
              <a:solidFill>
                <a:srgbClr val="0066CC"/>
              </a:solidFill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опасность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потребления указанных продукции, средств, веществ, изделий;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3)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эксплуатирующие интереса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к сексу и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носящие возбуждающего или </a:t>
            </a:r>
            <a:endParaRPr lang="ru-RU" sz="1800" b="0" i="1" u="none" strike="noStrike" kern="1200" dirty="0" smtClean="0">
              <a:ln>
                <a:noFill/>
              </a:ln>
              <a:solidFill>
                <a:srgbClr val="0066CC"/>
              </a:solidFill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оскорбительного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характера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эпизодические ненатуралистические изображение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или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описание половых отношений между мужчиной и женщиной, за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исключением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изображения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или описания действий сексуального характера.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0" y="87120"/>
            <a:ext cx="9504000" cy="7267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rm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Информационная продукция для детей, достигших возраста шестнадцати лет </a:t>
            </a:r>
            <a:r>
              <a:rPr lang="ru-RU" sz="32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Droid Sans Fallback" pitchFamily="2"/>
                <a:cs typeface="Lohit Hindi" pitchFamily="2"/>
              </a:rPr>
              <a:t>(16+)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342900" marR="0" lvl="0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arenR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изображение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или описание несчастного случая, аварии, катастрофы, заболевания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</a:t>
            </a: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смерти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без натуралистического показа их последствий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которые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могут вызывать у детей страх, ужас или панику;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2) изображение или описание жестокости и (или) насилия (за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исключением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сексуального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насилия)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без натуралистического показа процесса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лишения жизни или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нанесения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увечий при условии, что выражается сострадание к жертве и (или)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отрицательное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, осуждающее отношение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к жестокости, насилию (за исключением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насилия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 применяемого в случаях защиты прав граждан и охраняемых законом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интересов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общества или государства);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3) информация о наркотических средствах или о психотропных и (или) об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одурманивающих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веществах (без их демонстрации),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об опасных последствиях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их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потребления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с демонстрацией таких случаев при условии, что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выражается </a:t>
            </a:r>
            <a:endParaRPr lang="ru-RU" sz="1800" b="0" i="1" u="none" strike="noStrike" kern="1200" dirty="0" smtClean="0">
              <a:ln>
                <a:noFill/>
              </a:ln>
              <a:solidFill>
                <a:srgbClr val="0066CC"/>
              </a:solidFill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отрицательное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или осуждающее отношение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 потреблению таких средств или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веществ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содержится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указание на опасность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их потребления;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4) отдельные бранные слова и (или) выражения,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относящиеся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к нецензурной брани;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5)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эксплуатирующие интереса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к сексу и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не носящие оскорбительного характера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изображение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или описание половых отношений между мужчиной и женщиной,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исключением изображения или описания действий сексуального характера.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00" y="590760"/>
            <a:ext cx="9648000" cy="6441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rmAutofit lnSpcReduction="1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Информация, </a:t>
            </a:r>
            <a:r>
              <a:rPr lang="ru-RU" sz="1800" b="1" i="1" u="none" strike="noStrike" kern="1200" dirty="0">
                <a:ln>
                  <a:noFill/>
                </a:ln>
                <a:solidFill>
                  <a:srgbClr val="0066CC"/>
                </a:solidFill>
                <a:latin typeface="Arial" pitchFamily="18"/>
                <a:ea typeface="Droid Sans Fallback" pitchFamily="2"/>
                <a:cs typeface="Lohit Hindi" pitchFamily="2"/>
              </a:rPr>
              <a:t>запрещенная</a:t>
            </a:r>
            <a:r>
              <a:rPr lang="ru-RU" sz="1800" b="1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для распространения среди детей </a:t>
            </a:r>
            <a:r>
              <a:rPr lang="ru-RU" sz="32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Droid Sans Fallback" pitchFamily="2"/>
                <a:cs typeface="Lohit Hindi" pitchFamily="2"/>
              </a:rPr>
              <a:t>(18+)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342900" marR="0" lvl="0" indent="-3429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arenR"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побуждающая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детей к совершению действий, представляющих угрозу их жизни и (или)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здоровью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 в том числе к причинению вреда своему здоровью, самоубийству,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R="0" lv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демонстрация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культуры общества ЛГБТ;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2) способная вызвать у детей желание употребить наркотические средства,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психотропные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(или) одурманивающие вещества, табачные изделия, алкогольную и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спиртосодержащую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продукцию, пиво и напитки, изготавливаемые на его основе,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принять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участие в азартных играх, заниматься проституцией, бродяжничеством или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попрошайничеством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3) обосновывающая или оправдывающая допустимость насилия и (или) жестокости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либо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побуждающая осуществлять насильственные действия по отношению к людям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или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животным, за исключением случаев, предусмотренных настоящим 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Федеральным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законом;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4) отрицающая семейные ценности и формирующая неуважение к родителям и (или) 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другим </a:t>
            </a: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членам семьи;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5) оправдывающая противоправное поведение;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6) содержащая нецензурную брань и другие ругательные слова;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7) содержащая информацию порнографического характера.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6732360" y="3948480"/>
            <a:ext cx="2257200" cy="142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6807240" y="1163520"/>
            <a:ext cx="1904760" cy="14284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03999" y="242640"/>
            <a:ext cx="8136000" cy="4608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Наиболее частотные угрозы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2000" y="1692000"/>
            <a:ext cx="6068754" cy="469130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5"/>
              </a:buBlip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Заражения вредоносным программным </a:t>
            </a:r>
            <a:endParaRPr lang="ru-RU" sz="24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tabLst/>
            </a:pPr>
            <a:r>
              <a:rPr lang="ru-RU" sz="24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обеспечением</a:t>
            </a: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/>
            </a:r>
            <a:b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5"/>
              </a:buBlip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Доступ к нежелательному содержимому</a:t>
            </a:r>
            <a:b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/>
            </a:r>
            <a:b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5"/>
              </a:buBlip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Контакты с незнакомыми людьми с </a:t>
            </a:r>
            <a:endParaRPr lang="ru-RU" sz="24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5"/>
              </a:buBlip>
              <a:tabLst/>
            </a:pPr>
            <a:r>
              <a:rPr lang="ru-RU" sz="24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помощью </a:t>
            </a: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чатов или электронной почты</a:t>
            </a:r>
            <a:b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/>
            </a:r>
            <a:b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5"/>
              </a:buBlip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Неконтролируемы покупки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6" name="Прямая соединительная линия 5"/>
          <p:cNvSpPr/>
          <p:nvPr/>
        </p:nvSpPr>
        <p:spPr>
          <a:xfrm>
            <a:off x="609480" y="839879"/>
            <a:ext cx="84625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lum bright="-50000"/>
            <a:alphaModFix/>
          </a:blip>
          <a:srcRect/>
          <a:stretch>
            <a:fillRect/>
          </a:stretch>
        </p:blipFill>
        <p:spPr>
          <a:xfrm>
            <a:off x="4634640" y="4896000"/>
            <a:ext cx="2133360" cy="142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lum bright="-50000"/>
            <a:alphaModFix/>
          </a:blip>
          <a:srcRect/>
          <a:stretch>
            <a:fillRect/>
          </a:stretch>
        </p:blipFill>
        <p:spPr>
          <a:xfrm>
            <a:off x="6732360" y="2520000"/>
            <a:ext cx="2123640" cy="142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000" y="288000"/>
            <a:ext cx="6983999" cy="433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Ваш ребенок уже в киберпространстве?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82040" y="844199"/>
            <a:ext cx="686195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2000" y="1296000"/>
            <a:ext cx="8890680" cy="545811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3"/>
              </a:buBlip>
              <a:tabLst/>
            </a:pP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Проявить интерес к компьютеру</a:t>
            </a:r>
            <a:b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6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3"/>
              </a:buBlip>
              <a:tabLst/>
            </a:pP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Разговаривать с ребенком на тему его присутствия в </a:t>
            </a:r>
            <a:endParaRPr lang="ru-RU" sz="26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киберпространстве</a:t>
            </a: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/>
            </a:r>
            <a:b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6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3"/>
              </a:buBlip>
              <a:tabLst/>
            </a:pP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Использовать природные влечения к развитию в </a:t>
            </a:r>
            <a:endParaRPr lang="ru-RU" sz="26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близкой </a:t>
            </a: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для ребенка сфере</a:t>
            </a:r>
            <a:b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6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3"/>
              </a:buBlip>
              <a:tabLst/>
            </a:pP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Поддерживать в ребенке любые творческие начинания</a:t>
            </a:r>
            <a:b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6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3"/>
              </a:buBlip>
              <a:tabLst/>
            </a:pP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Реальная жизнь должна вытеснить переживания в </a:t>
            </a:r>
            <a:endParaRPr lang="ru-RU" sz="26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режиме </a:t>
            </a: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он-</a:t>
            </a:r>
            <a:r>
              <a:rPr lang="ru-RU" sz="2600" b="0" i="0" u="none" strike="noStrike" kern="1200" dirty="0" err="1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лайн</a:t>
            </a: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/>
            </a:r>
            <a:b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6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8"/>
              <a:buBlip>
                <a:blip r:embed="rId3"/>
              </a:buBlip>
              <a:tabLst/>
            </a:pP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Запреты не приводят к положительным результатам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7523999" y="144000"/>
            <a:ext cx="2338560" cy="20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000" y="6435720"/>
            <a:ext cx="6263999" cy="11145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72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  <a:hlinkClick r:id="rId3"/>
              </a:rPr>
              <a:t>antizapret.info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144000" y="173880"/>
            <a:ext cx="9720000" cy="6342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360000" y="684000"/>
            <a:ext cx="2808000" cy="1368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noFill/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ПОДАЧА ЗАЯВКИ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144000" y="468000"/>
            <a:ext cx="432000" cy="4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6600"/>
          </a:solidFill>
          <a:ln w="0">
            <a:solidFill>
              <a:srgbClr val="FF950E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77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roid Sans Fallback" pitchFamily="2"/>
                <a:cs typeface="Lohit Hindi" pitchFamily="2"/>
              </a:rPr>
              <a:t>1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708000" y="720000"/>
            <a:ext cx="2808000" cy="1368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noFill/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НАПРАВЛЕНИЕ В ФСКН,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РОСПОТРЕБНАДЗОР,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ЭКСПЕРТАМ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РОСКОМНАДЗОРА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3491999" y="503999"/>
            <a:ext cx="432000" cy="4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6600"/>
          </a:solidFill>
          <a:ln w="0">
            <a:solidFill>
              <a:srgbClr val="FF950E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77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roid Sans Fallback" pitchFamily="2"/>
                <a:cs typeface="Lohit Hindi" pitchFamily="2"/>
              </a:rPr>
              <a:t>2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7056000" y="756000"/>
            <a:ext cx="2808000" cy="1368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noFill/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ПРИНЯТИЕ РЕШЕНИЯ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 ПРИЗНАНИИ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ИНФОРМАЦИИ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ЗАПРЕЩЕННОЙ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6840000" y="540000"/>
            <a:ext cx="432000" cy="4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6600"/>
          </a:solidFill>
          <a:ln w="0">
            <a:solidFill>
              <a:srgbClr val="FF950E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77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roid Sans Fallback" pitchFamily="2"/>
                <a:cs typeface="Lohit Hindi" pitchFamily="2"/>
              </a:rPr>
              <a:t>3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360359" y="3132359"/>
            <a:ext cx="2808000" cy="1368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noFill/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ВНЕСЕНИЕ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 РЕЕСТР URL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РЕЕСТРОВОЙ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ЗАПИСИ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144360" y="2916359"/>
            <a:ext cx="432000" cy="4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6600"/>
          </a:solidFill>
          <a:ln w="0">
            <a:solidFill>
              <a:srgbClr val="FF950E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77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roid Sans Fallback" pitchFamily="2"/>
                <a:cs typeface="Lohit Hindi" pitchFamily="2"/>
              </a:rPr>
              <a:t>4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708360" y="3168360"/>
            <a:ext cx="2808000" cy="1368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noFill/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НАПРАВЛЕНИЕ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ПРОВАЙДЕРУ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ХОСТИНГА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УВЕДОМЛЕНИЕ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3492359" y="2952359"/>
            <a:ext cx="432000" cy="4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6600"/>
          </a:solidFill>
          <a:ln w="0">
            <a:solidFill>
              <a:srgbClr val="FF950E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77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roid Sans Fallback" pitchFamily="2"/>
                <a:cs typeface="Lohit Hindi" pitchFamily="2"/>
              </a:rPr>
              <a:t>5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7056360" y="3204360"/>
            <a:ext cx="2808000" cy="1368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noFill/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ПРОВЕРКА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(ЧЕРЕЗ 3 СУТОК)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НА ПРЕДМЕТ УДАЛЕНИЯ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ЗАПРЕЩЕННОЙ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ИНФОРМАЦИИ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6840360" y="2988360"/>
            <a:ext cx="432000" cy="4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6600"/>
          </a:solidFill>
          <a:ln w="0">
            <a:solidFill>
              <a:srgbClr val="FF950E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77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roid Sans Fallback" pitchFamily="2"/>
                <a:cs typeface="Lohit Hindi" pitchFamily="2"/>
              </a:rPr>
              <a:t>6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60720" y="5652720"/>
            <a:ext cx="2808000" cy="1368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noFill/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 СЛУЧАЕ НЕУДАЛЕНИЯ: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ВКЛЮЧЕНИЯ СЕТЕВОГО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АДРЕСА В РЕЕСТР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144720" y="5436720"/>
            <a:ext cx="432000" cy="4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6600"/>
          </a:solidFill>
          <a:ln w="0">
            <a:solidFill>
              <a:srgbClr val="FF950E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77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roid Sans Fallback" pitchFamily="2"/>
                <a:cs typeface="Lohit Hindi" pitchFamily="2"/>
              </a:rPr>
              <a:t>4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3708720" y="5688720"/>
            <a:ext cx="2808000" cy="1368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noFill/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 СЛУЧАЕ УДАЛЕНИЯ: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ИСКЛЮЧЕНИЕ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ИЗ РЕЕСТРА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IP-АДРЕСА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3492720" y="5472720"/>
            <a:ext cx="432000" cy="4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6600"/>
          </a:solidFill>
          <a:ln w="0">
            <a:solidFill>
              <a:srgbClr val="FF950E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77500" lnSpcReduction="20000"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roid Sans Fallback" pitchFamily="2"/>
                <a:cs typeface="Lohit Hindi" pitchFamily="2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32359" y="157320"/>
            <a:ext cx="9071640" cy="634680"/>
          </a:xfrm>
        </p:spPr>
        <p:txBody>
          <a:bodyPr>
            <a:spAutoFit/>
          </a:bodyPr>
          <a:lstStyle/>
          <a:p>
            <a:pPr lvl="0" algn="l"/>
            <a:r>
              <a:rPr lang="ru-RU" sz="2800"/>
              <a:t>Кому принадлежит Интернет?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32000" y="864000"/>
            <a:ext cx="9072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000" y="1007999"/>
            <a:ext cx="8496000" cy="6372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279360" y="1440000"/>
            <a:ext cx="9532080" cy="44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000" y="288000"/>
            <a:ext cx="828000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Операционные системы от Windows Vista до Windows 8</a:t>
            </a:r>
          </a:p>
        </p:txBody>
      </p:sp>
      <p:sp>
        <p:nvSpPr>
          <p:cNvPr id="4" name="Прямая соединительная линия 3"/>
          <p:cNvSpPr/>
          <p:nvPr/>
        </p:nvSpPr>
        <p:spPr>
          <a:xfrm>
            <a:off x="432000" y="864000"/>
            <a:ext cx="9072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0000" y="503999"/>
            <a:ext cx="9720000" cy="655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252360" y="978480"/>
            <a:ext cx="9661680" cy="560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7560" y="512999"/>
            <a:ext cx="9704880" cy="65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252360" y="1243799"/>
            <a:ext cx="9683280" cy="42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0000" y="199800"/>
            <a:ext cx="9720000" cy="71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4680" y="972000"/>
            <a:ext cx="9711000" cy="56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0000" y="176400"/>
            <a:ext cx="9720000" cy="72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59840" y="868319"/>
            <a:ext cx="9760680" cy="5823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b="5165"/>
          <a:stretch>
            <a:fillRect/>
          </a:stretch>
        </p:blipFill>
        <p:spPr>
          <a:xfrm>
            <a:off x="1438559" y="396000"/>
            <a:ext cx="7202880" cy="7123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2000" y="360000"/>
            <a:ext cx="4104000" cy="19133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roid Sans Fallback" pitchFamily="2"/>
                <a:cs typeface="Lohit Hindi" pitchFamily="2"/>
              </a:rPr>
              <a:t>¾ детей пользуются Интернетом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roid Sans Fallback" pitchFamily="2"/>
                <a:cs typeface="Lohit Hindi" pitchFamily="2"/>
              </a:rPr>
              <a:t>БЕЗ ПРИСМОТРА РОДИТЕЛЕЙ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72000" y="122760"/>
          <a:ext cx="9432720" cy="693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087920" y="144000"/>
            <a:ext cx="7904520" cy="72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783359" y="159120"/>
            <a:ext cx="8513640" cy="725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69560" y="781559"/>
            <a:ext cx="9740880" cy="5698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>
            <a:off x="360000" y="576000"/>
            <a:ext cx="1440000" cy="64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999999">
              <a:alpha val="30000"/>
            </a:srgbClr>
          </a:solidFill>
          <a:ln w="36000">
            <a:solidFill>
              <a:srgbClr val="FF420E"/>
            </a:solidFill>
            <a:prstDash val="solid"/>
          </a:ln>
        </p:spPr>
        <p:txBody>
          <a:bodyPr wrap="none" lIns="108000" tIns="63000" rIns="108000" bIns="63000" anchor="ctr" anchorCtr="0" compatLnSpc="0">
            <a:norm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9720" y="648000"/>
            <a:ext cx="9700560" cy="61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51200" y="648000"/>
            <a:ext cx="9777600" cy="61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77120" y="576000"/>
            <a:ext cx="9725760" cy="61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39320" y="668880"/>
            <a:ext cx="9801720" cy="6207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2880" y="648000"/>
            <a:ext cx="9714599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l="7797" t="13219" r="8146" b="14787"/>
          <a:stretch>
            <a:fillRect/>
          </a:stretch>
        </p:blipFill>
        <p:spPr>
          <a:xfrm>
            <a:off x="107280" y="216000"/>
            <a:ext cx="9871919" cy="52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3999" y="5903999"/>
            <a:ext cx="8928000" cy="8600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5400" b="0" i="0" u="none" strike="noStrike" kern="1200">
                <a:ln>
                  <a:noFill/>
                </a:ln>
                <a:solidFill>
                  <a:srgbClr val="66CC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Droid Sans Fallback" pitchFamily="2"/>
                <a:cs typeface="Lohit Hindi" pitchFamily="2"/>
              </a:rPr>
              <a:t>ANDROID MARKETPLACE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l="2138" r="2858"/>
          <a:stretch>
            <a:fillRect/>
          </a:stretch>
        </p:blipFill>
        <p:spPr>
          <a:xfrm>
            <a:off x="216000" y="875159"/>
            <a:ext cx="9575640" cy="5676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247320" y="13680"/>
          <a:ext cx="9586800" cy="734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4644000" y="2098440"/>
            <a:ext cx="4428000" cy="243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4708"/>
          <a:stretch>
            <a:fillRect/>
          </a:stretch>
        </p:blipFill>
        <p:spPr>
          <a:xfrm>
            <a:off x="758880" y="1800000"/>
            <a:ext cx="2592000" cy="4464000"/>
          </a:xfrm>
          <a:prstGeom prst="rect">
            <a:avLst/>
          </a:prstGeom>
          <a:noFill/>
          <a:ln>
            <a:noFill/>
            <a:tailEnd type="arrow"/>
          </a:ln>
        </p:spPr>
      </p:pic>
      <p:sp>
        <p:nvSpPr>
          <p:cNvPr id="3" name="TextBox 2"/>
          <p:cNvSpPr txBox="1"/>
          <p:nvPr/>
        </p:nvSpPr>
        <p:spPr>
          <a:xfrm>
            <a:off x="648000" y="364679"/>
            <a:ext cx="2880000" cy="1230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0" u="none" strike="noStrike" kern="1200">
                <a:ln>
                  <a:noFill/>
                </a:ln>
                <a:solidFill>
                  <a:srgbClr val="003300"/>
                </a:solidFill>
                <a:latin typeface="Arial" pitchFamily="18"/>
                <a:ea typeface="Droid Sans Fallback" pitchFamily="2"/>
                <a:cs typeface="Lohit Hindi" pitchFamily="2"/>
              </a:rPr>
              <a:t>PLAY PAD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4150440" y="1728000"/>
            <a:ext cx="2617560" cy="4659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671999" y="364679"/>
            <a:ext cx="3168000" cy="2371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0" u="none" strike="noStrike" kern="1200">
                <a:ln>
                  <a:noFill/>
                </a:ln>
                <a:solidFill>
                  <a:srgbClr val="003300"/>
                </a:solidFill>
                <a:latin typeface="Arial" pitchFamily="18"/>
                <a:ea typeface="Droid Sans Fallback" pitchFamily="2"/>
                <a:cs typeface="Lohit Hindi" pitchFamily="2"/>
              </a:rPr>
              <a:t>HOOLOO APP KIDS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 bright="-50000"/>
            <a:alphaModFix/>
          </a:blip>
          <a:srcRect/>
          <a:stretch>
            <a:fillRect/>
          </a:stretch>
        </p:blipFill>
        <p:spPr>
          <a:xfrm>
            <a:off x="7056000" y="1800000"/>
            <a:ext cx="2607120" cy="46411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056000" y="364679"/>
            <a:ext cx="2520000" cy="1230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1" i="0" u="none" strike="noStrike" kern="1200">
                <a:ln>
                  <a:noFill/>
                </a:ln>
                <a:solidFill>
                  <a:srgbClr val="003300"/>
                </a:solidFill>
                <a:latin typeface="Arial" pitchFamily="18"/>
                <a:ea typeface="Droid Sans Fallback" pitchFamily="2"/>
                <a:cs typeface="Lohit Hindi" pitchFamily="2"/>
              </a:rPr>
              <a:t>KIDREAD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72000" y="972000"/>
            <a:ext cx="9936000" cy="6239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6000" y="216000"/>
            <a:ext cx="4968000" cy="433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Android Kid's Place</a:t>
            </a:r>
          </a:p>
        </p:txBody>
      </p:sp>
      <p:sp>
        <p:nvSpPr>
          <p:cNvPr id="4" name="Прямая соединительная линия 3"/>
          <p:cNvSpPr/>
          <p:nvPr/>
        </p:nvSpPr>
        <p:spPr>
          <a:xfrm>
            <a:off x="288000" y="720000"/>
            <a:ext cx="9504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39960" y="659880"/>
            <a:ext cx="10000440" cy="629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39960" y="659880"/>
            <a:ext cx="10000440" cy="618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648000" y="965880"/>
            <a:ext cx="3200040" cy="223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5688000" y="1080000"/>
            <a:ext cx="3687479" cy="25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илиния 3"/>
          <p:cNvSpPr/>
          <p:nvPr/>
        </p:nvSpPr>
        <p:spPr>
          <a:xfrm>
            <a:off x="4896000" y="2880000"/>
            <a:ext cx="648000" cy="2880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5000B"/>
          </a:solidFill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360" y="368640"/>
            <a:ext cx="8280000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Возможности браузеров по обеспечению безопасного поиска</a:t>
            </a:r>
          </a:p>
        </p:txBody>
      </p:sp>
      <p:sp>
        <p:nvSpPr>
          <p:cNvPr id="6" name="Прямая соединительная линия 5"/>
          <p:cNvSpPr/>
          <p:nvPr/>
        </p:nvSpPr>
        <p:spPr>
          <a:xfrm>
            <a:off x="468360" y="872640"/>
            <a:ext cx="89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lum bright="-50000"/>
            <a:alphaModFix/>
          </a:blip>
          <a:srcRect/>
          <a:stretch>
            <a:fillRect/>
          </a:stretch>
        </p:blipFill>
        <p:spPr>
          <a:xfrm>
            <a:off x="8424000" y="288000"/>
            <a:ext cx="1096920" cy="481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олилиния 7"/>
          <p:cNvSpPr/>
          <p:nvPr/>
        </p:nvSpPr>
        <p:spPr>
          <a:xfrm>
            <a:off x="864000" y="3816000"/>
            <a:ext cx="8352000" cy="309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4000" y="3606120"/>
            <a:ext cx="7488000" cy="1001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>
                <a:ln>
                  <a:noFill/>
                </a:ln>
                <a:solidFill>
                  <a:srgbClr val="0000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Droid Sans Fallback" pitchFamily="2"/>
                <a:cs typeface="Lohit Hindi" pitchFamily="2"/>
              </a:rPr>
              <a:t> https://yandex.ru/search/customize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lum bright="-50000"/>
            <a:alphaModFix/>
          </a:blip>
          <a:srcRect/>
          <a:stretch>
            <a:fillRect/>
          </a:stretch>
        </p:blipFill>
        <p:spPr>
          <a:xfrm>
            <a:off x="1487160" y="4392000"/>
            <a:ext cx="7008839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lum bright="-50000"/>
            <a:alphaModFix/>
          </a:blip>
          <a:srcRect/>
          <a:stretch>
            <a:fillRect/>
          </a:stretch>
        </p:blipFill>
        <p:spPr>
          <a:xfrm>
            <a:off x="1174680" y="5976000"/>
            <a:ext cx="7338960" cy="727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60" y="368640"/>
            <a:ext cx="8280000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Возможности браузеров по обеспечению безопасного поиска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68360" y="872640"/>
            <a:ext cx="89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8424000" y="288000"/>
            <a:ext cx="1096920" cy="48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1005119" y="1080000"/>
            <a:ext cx="8930880" cy="67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 bright="-50000"/>
            <a:alphaModFix/>
          </a:blip>
          <a:srcRect/>
          <a:stretch>
            <a:fillRect/>
          </a:stretch>
        </p:blipFill>
        <p:spPr>
          <a:xfrm>
            <a:off x="432000" y="926280"/>
            <a:ext cx="4917240" cy="873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60" y="368640"/>
            <a:ext cx="8280000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Возможности браузеров по обеспечению безопасного поиска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68360" y="872640"/>
            <a:ext cx="89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8424000" y="288000"/>
            <a:ext cx="1096920" cy="48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 t="8520"/>
          <a:stretch>
            <a:fillRect/>
          </a:stretch>
        </p:blipFill>
        <p:spPr>
          <a:xfrm>
            <a:off x="432000" y="1296000"/>
            <a:ext cx="9012240" cy="3087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60" y="368640"/>
            <a:ext cx="8280000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Возможности браузеров по обеспечению безопасного поиска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68360" y="872640"/>
            <a:ext cx="89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8424000" y="288000"/>
            <a:ext cx="1096920" cy="48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 contrast="-25000"/>
            <a:alphaModFix/>
          </a:blip>
          <a:srcRect/>
          <a:stretch>
            <a:fillRect/>
          </a:stretch>
        </p:blipFill>
        <p:spPr>
          <a:xfrm>
            <a:off x="868319" y="1080000"/>
            <a:ext cx="7843679" cy="579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60" y="368640"/>
            <a:ext cx="8280000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Возможности браузеров по обеспечению безопасного поиска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68360" y="872640"/>
            <a:ext cx="89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8424000" y="288000"/>
            <a:ext cx="1096920" cy="48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288000" y="943200"/>
            <a:ext cx="9591480" cy="11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 bright="-50000"/>
            <a:alphaModFix/>
          </a:blip>
          <a:srcRect/>
          <a:stretch>
            <a:fillRect/>
          </a:stretch>
        </p:blipFill>
        <p:spPr>
          <a:xfrm>
            <a:off x="864000" y="2376000"/>
            <a:ext cx="7772400" cy="28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60" y="368640"/>
            <a:ext cx="8280000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Возможности браузеров по обеспечению безопасного поиска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68360" y="872640"/>
            <a:ext cx="89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8424000" y="288000"/>
            <a:ext cx="1096920" cy="48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360000" y="3117600"/>
            <a:ext cx="9536400" cy="3794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60000" y="1169280"/>
            <a:ext cx="5184000" cy="486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kern="1200">
                <a:ln>
                  <a:noFill/>
                </a:ln>
                <a:solidFill>
                  <a:srgbClr val="0D1F63"/>
                </a:solidFill>
                <a:latin typeface="Arial" pitchFamily="18"/>
                <a:ea typeface="Droid Sans Fallback" pitchFamily="2"/>
                <a:cs typeface="Lohit Hindi" pitchFamily="2"/>
              </a:rPr>
              <a:t>HTTP://WWW.RUSKLINE.RU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536000" y="1944000"/>
            <a:ext cx="288000" cy="8640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wrap="none" lIns="90000" tIns="45000" rIns="90000" bIns="45000" anchor="ctr" anchorCtr="0" compatLnSpc="0">
            <a:norm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408240" y="1954440"/>
          <a:ext cx="9079560" cy="5269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0000" y="432000"/>
            <a:ext cx="7920000" cy="10277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Возраст начальной самостоятельной работы </a:t>
            </a:r>
            <a:br>
              <a:rPr lang="ru-RU" sz="22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r>
              <a:rPr lang="ru-RU" sz="22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детей в сети Интернет</a:t>
            </a:r>
            <a:br>
              <a:rPr lang="ru-RU" sz="22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r>
              <a:rPr lang="ru-RU" sz="22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(в годах)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60" y="368640"/>
            <a:ext cx="8280000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Возможности браузеров по обеспечению безопасного поиска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68360" y="872640"/>
            <a:ext cx="89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8424000" y="288000"/>
            <a:ext cx="1096920" cy="48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581400" y="1222559"/>
            <a:ext cx="8922599" cy="4321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лилиния 5"/>
          <p:cNvSpPr/>
          <p:nvPr/>
        </p:nvSpPr>
        <p:spPr>
          <a:xfrm>
            <a:off x="720000" y="4608000"/>
            <a:ext cx="2088000" cy="648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9080">
            <a:solidFill>
              <a:srgbClr val="6A1816"/>
            </a:solidFill>
            <a:prstDash val="solid"/>
          </a:ln>
        </p:spPr>
        <p:txBody>
          <a:bodyPr wrap="none" lIns="99360" tIns="54360" rIns="99360" bIns="54360" anchor="ctr" anchorCtr="0" compatLnSpc="0">
            <a:norm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60" y="368640"/>
            <a:ext cx="8280000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Возможности браузеров по обеспечению безопасного поиска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68360" y="872640"/>
            <a:ext cx="89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8424000" y="288000"/>
            <a:ext cx="1096920" cy="48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288360" y="1021679"/>
            <a:ext cx="9575640" cy="5869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60" y="368640"/>
            <a:ext cx="8280000" cy="37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Плагины (add-on) для браузеров — ADBLOCK PLUS</a:t>
            </a:r>
          </a:p>
        </p:txBody>
      </p:sp>
      <p:sp>
        <p:nvSpPr>
          <p:cNvPr id="3" name="Прямая соединительная линия 2"/>
          <p:cNvSpPr/>
          <p:nvPr/>
        </p:nvSpPr>
        <p:spPr>
          <a:xfrm>
            <a:off x="468360" y="872640"/>
            <a:ext cx="89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44360" y="1813320"/>
            <a:ext cx="9753480" cy="430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8352000" y="144000"/>
            <a:ext cx="1239120" cy="1215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310320" y="371520"/>
            <a:ext cx="9459360" cy="6972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l="1424" r="717"/>
          <a:stretch>
            <a:fillRect/>
          </a:stretch>
        </p:blipFill>
        <p:spPr>
          <a:xfrm>
            <a:off x="72360" y="3653279"/>
            <a:ext cx="9863640" cy="27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132120" y="1584000"/>
            <a:ext cx="9875880" cy="152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08000" y="1446119"/>
            <a:ext cx="9864000" cy="463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651960" y="864000"/>
            <a:ext cx="8636039" cy="541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72360" y="712440"/>
            <a:ext cx="9935640" cy="605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0000" y="95400"/>
            <a:ext cx="9720000" cy="73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0000" y="97200"/>
            <a:ext cx="9720000" cy="736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236880" y="252720"/>
          <a:ext cx="9696600" cy="7109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0000" y="97200"/>
            <a:ext cx="9720000" cy="736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80000" y="97200"/>
            <a:ext cx="9720000" cy="736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/>
          <p:nvPr/>
        </p:nvSpPr>
        <p:spPr>
          <a:xfrm>
            <a:off x="328680" y="477000"/>
            <a:ext cx="5622840" cy="638964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ctr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Ситуация: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2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«Мама, я попал в аварию\больницу\полицию, срочно нужны деньги. Кинь их на этот номер\переводи на такой-то кошелек»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" pitchFamily="34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2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Выход: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2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Перезвонить тому, у кого проблемы, чтобы проверить информацию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6147360" y="288000"/>
            <a:ext cx="3500639" cy="67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5">
            <a:lum bright="-50000"/>
            <a:alphaModFix/>
          </a:blip>
          <a:srcRect/>
          <a:stretch>
            <a:fillRect/>
          </a:stretch>
        </p:blipFill>
        <p:spPr>
          <a:xfrm>
            <a:off x="6412680" y="1475280"/>
            <a:ext cx="3062879" cy="4594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5965560" y="879480"/>
            <a:ext cx="3322439" cy="642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1109160" y="879480"/>
            <a:ext cx="3322439" cy="642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/>
          <a:stretch>
            <a:fillRect/>
          </a:stretch>
        </p:blipFill>
        <p:spPr>
          <a:xfrm>
            <a:off x="1345680" y="1901880"/>
            <a:ext cx="2909520" cy="436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фото.png"/>
          <p:cNvPicPr>
            <a:picLocks noChangeAspect="1"/>
          </p:cNvPicPr>
          <p:nvPr/>
        </p:nvPicPr>
        <p:blipFill>
          <a:blip r:embed="rId5">
            <a:lum bright="-50000"/>
            <a:alphaModFix/>
          </a:blip>
          <a:srcRect/>
          <a:stretch>
            <a:fillRect/>
          </a:stretch>
        </p:blipFill>
        <p:spPr>
          <a:xfrm>
            <a:off x="6202079" y="1921320"/>
            <a:ext cx="2896560" cy="4344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76000" y="144000"/>
            <a:ext cx="8496000" cy="54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Выманивание коротких SMS-номеров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/>
          <p:nvPr/>
        </p:nvSpPr>
        <p:spPr>
          <a:xfrm>
            <a:off x="266760" y="1472760"/>
            <a:ext cx="9669240" cy="536724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ctr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«Ваш кошелек в Яндекс.Деньгах заблокирован. </a:t>
            </a:r>
            <a:b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</a:b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Для разблокировки перейдите по ссылке и </a:t>
            </a:r>
            <a:b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</a:b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введите пароль».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«Вас беспокоит служба безопасности банка. </a:t>
            </a:r>
            <a:b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</a:b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Чтобы мы разрешили вам продолжать пользоваться картой, скажите проверочную информацию и пин-код».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0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000" y="648000"/>
            <a:ext cx="8136000" cy="1001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«Официальные» письма платежных сервисов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000" y="648000"/>
            <a:ext cx="8136000" cy="1001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«Официальные» письма платежных сервисов</a:t>
            </a:r>
          </a:p>
        </p:txBody>
      </p:sp>
      <p:sp>
        <p:nvSpPr>
          <p:cNvPr id="3" name="Text Placeholder 4"/>
          <p:cNvSpPr txBox="1"/>
          <p:nvPr/>
        </p:nvSpPr>
        <p:spPr>
          <a:xfrm>
            <a:off x="216000" y="1800000"/>
            <a:ext cx="9432000" cy="536724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Выход: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ru-RU" sz="30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Знать, что банки и платежные сервисы никогда не запрашивают у вас пин-коды, пароли и другую информацию.</a:t>
            </a: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Проверять адрес сайта, на который вы переходите и где вводите свой пароль.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ru-RU" sz="30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" pitchFamily="34"/>
              <a:ea typeface="Droid Sans Fallback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144000"/>
            <a:ext cx="9097200" cy="766440"/>
          </a:xfrm>
        </p:spPr>
        <p:txBody>
          <a:bodyPr wrap="square" tIns="45720" rIns="91440" bIns="45720" anchor="t">
            <a:noAutofit/>
          </a:bodyPr>
          <a:lstStyle/>
          <a:p>
            <a:pPr lvl="0" algn="l" rtl="0" hangingPunct="1">
              <a:tabLst>
                <a:tab pos="3943440" algn="l"/>
              </a:tabLst>
            </a:pPr>
            <a:r>
              <a:rPr lang="ru-RU" sz="3600">
                <a:solidFill>
                  <a:srgbClr val="000000"/>
                </a:solidFill>
                <a:latin typeface="Arial" pitchFamily="34"/>
              </a:rPr>
              <a:t>Фальшивые выигрыши в лотереи</a:t>
            </a:r>
          </a:p>
        </p:txBody>
      </p:sp>
      <p:sp>
        <p:nvSpPr>
          <p:cNvPr id="3" name="Footer Placeholder 2"/>
          <p:cNvSpPr txBox="1"/>
          <p:nvPr/>
        </p:nvSpPr>
        <p:spPr>
          <a:xfrm>
            <a:off x="622800" y="9035640"/>
            <a:ext cx="10751040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11869200" y="9035280"/>
            <a:ext cx="510839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3E10918E-0767-434E-82C5-1256CD7E3149}" type="slidenum">
              <a:t>66</a:t>
            </a:fld>
            <a:endParaRPr lang="ru-RU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 Light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5" name="Text Placeholder 6"/>
          <p:cNvSpPr txBox="1"/>
          <p:nvPr/>
        </p:nvSpPr>
        <p:spPr>
          <a:xfrm>
            <a:off x="288000" y="1296000"/>
            <a:ext cx="9648000" cy="638964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Признаки: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Вы ничего не знаете о данной лотерее и никогда в ней не принимали участие;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Вы никогда не оставляли своих личных данных на этом ресурсе или этой органиазации, от лица которой приходит письмо;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Сообщение составлено безграмотно, с орфографическими ошибками;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Почтовый адрес отправителя – общедоступный почтовый сервис. Например, gmail.com, mail.ru, yandex.ru.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 txBox="1"/>
          <p:nvPr/>
        </p:nvSpPr>
        <p:spPr>
          <a:xfrm>
            <a:off x="621000" y="9035640"/>
            <a:ext cx="10751040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3" name="Slide Number Placeholder 3"/>
          <p:cNvSpPr txBox="1"/>
          <p:nvPr/>
        </p:nvSpPr>
        <p:spPr>
          <a:xfrm>
            <a:off x="11867400" y="9035280"/>
            <a:ext cx="510839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3EAB5A2A-7794-469A-B166-31097413976B}" type="slidenum">
              <a:t>67</a:t>
            </a:fld>
            <a:endParaRPr lang="ru-RU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 Light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Content Placeholder 6"/>
          <p:cNvSpPr txBox="1"/>
          <p:nvPr/>
        </p:nvSpPr>
        <p:spPr>
          <a:xfrm>
            <a:off x="209160" y="1872000"/>
            <a:ext cx="4110840" cy="482400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Выход: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ru-RU" sz="30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Искать отзывы о неизвестном вам ранее сайте, прежде чем совершать покупку</a:t>
            </a:r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 t="274" r="26952" b="-274"/>
          <a:stretch>
            <a:fillRect/>
          </a:stretch>
        </p:blipFill>
        <p:spPr>
          <a:xfrm>
            <a:off x="4104000" y="792000"/>
            <a:ext cx="5622479" cy="6391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73240" y="216000"/>
            <a:ext cx="10368000" cy="4881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Фальшивые сайты перевозчиков (напр., авиабилеты)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 txBox="1"/>
          <p:nvPr/>
        </p:nvSpPr>
        <p:spPr>
          <a:xfrm>
            <a:off x="621000" y="9035640"/>
            <a:ext cx="10751040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3" name="Slide Number Placeholder 3"/>
          <p:cNvSpPr txBox="1"/>
          <p:nvPr/>
        </p:nvSpPr>
        <p:spPr>
          <a:xfrm>
            <a:off x="11867400" y="9035280"/>
            <a:ext cx="510839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41351911-AA82-4623-80FB-359EEC8B4723}" type="slidenum">
              <a:t>68</a:t>
            </a:fld>
            <a:endParaRPr lang="ru-RU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 Light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240" y="216000"/>
            <a:ext cx="10368000" cy="54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Фальшивые сайты интернет-магазинов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000" y="1152000"/>
            <a:ext cx="9288000" cy="5276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По продаже ноутбуков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И даже мотоциклов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Товаров из-за границы</a:t>
            </a:r>
            <a:b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</a:b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Новый iPhone за 3 000 руб.</a:t>
            </a:r>
            <a:b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</a:b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Распродажа товара, якобы конфискованного на таможне</a:t>
            </a:r>
            <a:b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</a:b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Выход: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Искать отзывы о неизвестном вам ранее сайте, прежде чем совершать покупку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 noGrp="1"/>
          </p:cNvSpPr>
          <p:nvPr>
            <p:ph type="title" idx="4294967295"/>
          </p:nvPr>
        </p:nvSpPr>
        <p:spPr>
          <a:xfrm>
            <a:off x="554760" y="313560"/>
            <a:ext cx="9381240" cy="766440"/>
          </a:xfrm>
        </p:spPr>
        <p:txBody>
          <a:bodyPr wrap="square" tIns="45720" rIns="91440" bIns="45720" anchor="t">
            <a:noAutofit/>
          </a:bodyPr>
          <a:lstStyle/>
          <a:p>
            <a:pPr lvl="0" algn="l" rtl="0" hangingPunct="1">
              <a:tabLst>
                <a:tab pos="3943440" algn="l"/>
              </a:tabLst>
            </a:pPr>
            <a:r>
              <a:rPr lang="ru-RU" sz="3200">
                <a:solidFill>
                  <a:srgbClr val="000000"/>
                </a:solidFill>
                <a:latin typeface="Arial" pitchFamily="34"/>
              </a:rPr>
              <a:t>Выпрашивание денег</a:t>
            </a:r>
          </a:p>
        </p:txBody>
      </p:sp>
      <p:sp>
        <p:nvSpPr>
          <p:cNvPr id="3" name="Footer Placeholder 2"/>
          <p:cNvSpPr txBox="1"/>
          <p:nvPr/>
        </p:nvSpPr>
        <p:spPr>
          <a:xfrm>
            <a:off x="622800" y="9035640"/>
            <a:ext cx="10751040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11869200" y="9035280"/>
            <a:ext cx="510839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D8E9AD3-201B-493E-B0EF-9955A89C6085}" type="slidenum">
              <a:t>69</a:t>
            </a:fld>
            <a:endParaRPr lang="ru-RU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 Light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5" name="Content Placeholder 1"/>
          <p:cNvSpPr txBox="1"/>
          <p:nvPr/>
        </p:nvSpPr>
        <p:spPr>
          <a:xfrm>
            <a:off x="5753160" y="900000"/>
            <a:ext cx="4110840" cy="638964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ctr" anchorCtr="0" compatLnSpc="0">
            <a:noAutofit/>
          </a:bodyPr>
          <a:lstStyle/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32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Со взломанных во ВКонтакте аккаунтов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32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Со взломанных аккаунтов Skype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2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Выход: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Перезвонить другу и уточнить информацию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Задать «контрольный» вопрос, на который может ответить только друг</a:t>
            </a: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 l="21617" t="557" r="41537" b="-557"/>
          <a:stretch>
            <a:fillRect/>
          </a:stretch>
        </p:blipFill>
        <p:spPr>
          <a:xfrm>
            <a:off x="209160" y="1440000"/>
            <a:ext cx="5262840" cy="598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999" y="1440000"/>
            <a:ext cx="9000000" cy="4268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600" b="1" i="0" u="none" strike="noStrike" kern="1200">
                <a:ln>
                  <a:noFill/>
                </a:ln>
                <a:latin typeface="Arial" pitchFamily="34"/>
                <a:ea typeface="Droid Sans Fallback" pitchFamily="2"/>
                <a:cs typeface="Lohit Hindi" pitchFamily="2"/>
              </a:rPr>
              <a:t>Безопасность личности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0" i="0" u="none" strike="noStrike" kern="1200">
                <a:ln>
                  <a:noFill/>
                </a:ln>
                <a:latin typeface="Arial" pitchFamily="34"/>
                <a:ea typeface="Droid Sans Fallback" pitchFamily="2"/>
                <a:cs typeface="Lohit Hindi" pitchFamily="2"/>
              </a:rPr>
              <a:t>Состояние защищенности личности,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0" i="0" u="none" strike="noStrike" kern="1200">
                <a:ln>
                  <a:noFill/>
                </a:ln>
                <a:latin typeface="Arial" pitchFamily="34"/>
                <a:ea typeface="Droid Sans Fallback" pitchFamily="2"/>
                <a:cs typeface="Lohit Hindi" pitchFamily="2"/>
              </a:rPr>
              <a:t>обеспечивающее ее целостность как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0" i="0" u="none" strike="noStrike" kern="1200">
                <a:ln>
                  <a:noFill/>
                </a:ln>
                <a:latin typeface="Arial" pitchFamily="34"/>
                <a:ea typeface="Droid Sans Fallback" pitchFamily="2"/>
                <a:cs typeface="Lohit Hindi" pitchFamily="2"/>
              </a:rPr>
              <a:t>активного социального субъекта 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0" i="0" u="none" strike="noStrike" kern="1200">
                <a:ln>
                  <a:noFill/>
                </a:ln>
                <a:latin typeface="Arial" pitchFamily="34"/>
                <a:ea typeface="Droid Sans Fallback" pitchFamily="2"/>
                <a:cs typeface="Lohit Hindi" pitchFamily="2"/>
              </a:rPr>
              <a:t>возможности развития в условиях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0" i="0" u="none" strike="noStrike" kern="1200">
                <a:ln>
                  <a:noFill/>
                </a:ln>
                <a:latin typeface="Arial" pitchFamily="34"/>
                <a:ea typeface="Droid Sans Fallback" pitchFamily="2"/>
                <a:cs typeface="Lohit Hindi" pitchFamily="2"/>
              </a:rPr>
              <a:t>информационного взаимодействия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000" b="0" i="0" u="none" strike="noStrike" kern="1200">
                <a:ln>
                  <a:noFill/>
                </a:ln>
                <a:latin typeface="Arial" pitchFamily="34"/>
                <a:ea typeface="Droid Sans Fallback" pitchFamily="2"/>
                <a:cs typeface="Lohit Hindi" pitchFamily="2"/>
              </a:rPr>
              <a:t>с окружающей средой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 txBox="1"/>
          <p:nvPr/>
        </p:nvSpPr>
        <p:spPr>
          <a:xfrm>
            <a:off x="621000" y="8901360"/>
            <a:ext cx="10751040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3" name="Slide Number Placeholder 3"/>
          <p:cNvSpPr txBox="1"/>
          <p:nvPr/>
        </p:nvSpPr>
        <p:spPr>
          <a:xfrm>
            <a:off x="11867400" y="8901000"/>
            <a:ext cx="510839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C67EC74-F8DC-4BD1-A083-7D57F6ED5B53}" type="slidenum">
              <a:t>70</a:t>
            </a:fld>
            <a:endParaRPr lang="ru-RU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 Light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Content Placeholder 4"/>
          <p:cNvSpPr txBox="1"/>
          <p:nvPr/>
        </p:nvSpPr>
        <p:spPr>
          <a:xfrm>
            <a:off x="432000" y="3877559"/>
            <a:ext cx="9432000" cy="332243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Textbook New" pitchFamily="34"/>
                <a:ea typeface="Droid Sans Fallback" pitchFamily="2"/>
                <a:cs typeface="Lohit Hindi" pitchFamily="2"/>
              </a:rPr>
              <a:t>Выход: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Textbook New" pitchFamily="34"/>
                <a:ea typeface="Droid Sans Fallback" pitchFamily="2"/>
                <a:cs typeface="Lohit Hindi" pitchFamily="2"/>
              </a:rPr>
              <a:t>Не вводить номер своего телефона во время скачивания файлов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endParaRPr lang="ru-RU" sz="26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>
                <a:tab pos="0" algn="l"/>
              </a:tabLst>
            </a:pPr>
            <a:r>
              <a:rPr lang="ru-RU" sz="26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Textbook New" pitchFamily="34"/>
                <a:ea typeface="Droid Sans Fallback" pitchFamily="2"/>
                <a:cs typeface="Lohit Hindi" pitchFamily="2"/>
              </a:rPr>
              <a:t>Пользоваться легальными сервисами для прослушивания музыки (например, Яндекс.Музыка), просмотра фильмов (например, Amediateka, ivi.ru), чтения книг (Литрес, iBooks)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 l="27921" t="20619" r="12265" b="9906"/>
          <a:stretch>
            <a:fillRect/>
          </a:stretch>
        </p:blipFill>
        <p:spPr>
          <a:xfrm>
            <a:off x="4176000" y="360000"/>
            <a:ext cx="5760000" cy="3298320"/>
          </a:xfrm>
          <a:prstGeom prst="rect">
            <a:avLst/>
          </a:prstGeom>
          <a:noFill/>
          <a:ln w="0">
            <a:solidFill>
              <a:srgbClr val="7F7F7F"/>
            </a:solidFill>
            <a:prstDash val="solid"/>
          </a:ln>
        </p:spPr>
      </p:pic>
      <p:sp>
        <p:nvSpPr>
          <p:cNvPr id="6" name="TextBox 5"/>
          <p:cNvSpPr txBox="1"/>
          <p:nvPr/>
        </p:nvSpPr>
        <p:spPr>
          <a:xfrm>
            <a:off x="360000" y="244440"/>
            <a:ext cx="4464000" cy="54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Халява с подпиской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 idx="4294967295"/>
          </p:nvPr>
        </p:nvSpPr>
        <p:spPr>
          <a:xfrm>
            <a:off x="432000" y="169560"/>
            <a:ext cx="9097200" cy="766440"/>
          </a:xfrm>
        </p:spPr>
        <p:txBody>
          <a:bodyPr wrap="square" tIns="45720" rIns="91440" bIns="45720" anchor="t">
            <a:noAutofit/>
          </a:bodyPr>
          <a:lstStyle/>
          <a:p>
            <a:pPr lvl="0" algn="l" rtl="0" hangingPunct="1">
              <a:tabLst>
                <a:tab pos="3943440" algn="l"/>
              </a:tabLst>
            </a:pPr>
            <a:r>
              <a:rPr lang="ru-RU" sz="3200">
                <a:solidFill>
                  <a:srgbClr val="000000"/>
                </a:solidFill>
                <a:latin typeface="Arial" pitchFamily="34"/>
              </a:rPr>
              <a:t>Что нужно знать о платежах банковской карточкой?</a:t>
            </a:r>
          </a:p>
        </p:txBody>
      </p:sp>
      <p:sp>
        <p:nvSpPr>
          <p:cNvPr id="3" name="Text Placeholder 6"/>
          <p:cNvSpPr txBox="1"/>
          <p:nvPr/>
        </p:nvSpPr>
        <p:spPr>
          <a:xfrm>
            <a:off x="432000" y="6001560"/>
            <a:ext cx="8722800" cy="76644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2001"/>
              </a:spcBef>
              <a:spcAft>
                <a:spcPts val="2001"/>
              </a:spcAft>
              <a:buNone/>
              <a:tabLst>
                <a:tab pos="0" algn="l"/>
              </a:tabLst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Обращайте внимание на адрес сайта, на котором совершаете платеж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2001"/>
              </a:spcBef>
              <a:spcAft>
                <a:spcPts val="2001"/>
              </a:spcAft>
              <a:buNone/>
              <a:tabLst>
                <a:tab pos="0" algn="l"/>
              </a:tabLst>
            </a:pPr>
            <a:endParaRPr lang="ru-RU" sz="30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 Light" pitchFamily="18"/>
              <a:ea typeface="Droid Sans Fallback" pitchFamily="2"/>
              <a:cs typeface="Lohit Hindi" pitchFamily="2"/>
            </a:endParaRPr>
          </a:p>
        </p:txBody>
      </p:sp>
      <p:pic>
        <p:nvPicPr>
          <p:cNvPr id="4" name="Picture Placeholder 9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718" b="2352"/>
          <a:stretch>
            <a:fillRect/>
          </a:stretch>
        </p:blipFill>
        <p:spPr>
          <a:xfrm>
            <a:off x="5256000" y="1224000"/>
            <a:ext cx="4680000" cy="3600000"/>
          </a:xfrm>
          <a:prstGeom prst="rect">
            <a:avLst/>
          </a:prstGeom>
          <a:noFill/>
          <a:ln w="0">
            <a:solidFill>
              <a:srgbClr val="808080"/>
            </a:solidFill>
            <a:prstDash val="solid"/>
          </a:ln>
        </p:spPr>
      </p:pic>
      <p:pic>
        <p:nvPicPr>
          <p:cNvPr id="5" name="Picture Placeholder 8"/>
          <p:cNvPicPr>
            <a:picLocks noChangeAspect="1"/>
          </p:cNvPicPr>
          <p:nvPr/>
        </p:nvPicPr>
        <p:blipFill>
          <a:blip r:embed="rId4">
            <a:lum bright="-50000"/>
            <a:alphaModFix/>
          </a:blip>
          <a:srcRect l="-9" t="416" r="22249" b="-416"/>
          <a:stretch>
            <a:fillRect/>
          </a:stretch>
        </p:blipFill>
        <p:spPr>
          <a:xfrm>
            <a:off x="159480" y="1224000"/>
            <a:ext cx="4844520" cy="3600000"/>
          </a:xfrm>
          <a:prstGeom prst="rect">
            <a:avLst/>
          </a:prstGeom>
          <a:noFill/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 noGrp="1"/>
          </p:cNvSpPr>
          <p:nvPr>
            <p:ph type="title" idx="4294967295"/>
          </p:nvPr>
        </p:nvSpPr>
        <p:spPr>
          <a:xfrm>
            <a:off x="432000" y="503999"/>
            <a:ext cx="9243000" cy="766440"/>
          </a:xfrm>
        </p:spPr>
        <p:txBody>
          <a:bodyPr wrap="square" tIns="45720" rIns="91440" bIns="45720" anchor="t">
            <a:noAutofit/>
          </a:bodyPr>
          <a:lstStyle/>
          <a:p>
            <a:pPr lvl="0" algn="l" rtl="0" hangingPunct="1">
              <a:tabLst>
                <a:tab pos="3943440" algn="l"/>
              </a:tabLst>
            </a:pPr>
            <a:r>
              <a:rPr lang="ru-RU" sz="3200">
                <a:solidFill>
                  <a:srgbClr val="000000"/>
                </a:solidFill>
                <a:latin typeface="Arial" pitchFamily="34"/>
              </a:rPr>
              <a:t>Базовые правила гигиены для электронного кошелька</a:t>
            </a:r>
          </a:p>
        </p:txBody>
      </p:sp>
      <p:sp>
        <p:nvSpPr>
          <p:cNvPr id="3" name="Footer Placeholder 2"/>
          <p:cNvSpPr txBox="1"/>
          <p:nvPr/>
        </p:nvSpPr>
        <p:spPr>
          <a:xfrm>
            <a:off x="621000" y="8740800"/>
            <a:ext cx="10751040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11867400" y="8740440"/>
            <a:ext cx="510839" cy="2246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FC706BE4-CF13-4EFB-A703-66775B6D7496}" type="slidenum">
              <a:t>72</a:t>
            </a:fld>
            <a:endParaRPr lang="ru-RU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 Light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5" name="Text Placeholder 9"/>
          <p:cNvSpPr txBox="1"/>
          <p:nvPr/>
        </p:nvSpPr>
        <p:spPr>
          <a:xfrm>
            <a:off x="692999" y="2169719"/>
            <a:ext cx="9027000" cy="467028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ctr" anchorCtr="0" compatLnSpc="0">
            <a:noAutofit/>
          </a:bodyPr>
          <a:lstStyle/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Textbook New" pitchFamily="34"/>
                <a:ea typeface="Droid Sans Fallback" pitchFamily="2"/>
                <a:cs typeface="Lohit Hindi" pitchFamily="2"/>
              </a:rPr>
              <a:t>Одноразовый пароль на каждую операцию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endParaRPr lang="ru-RU" sz="30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Textbook New" pitchFamily="34"/>
                <a:ea typeface="Droid Sans Fallback" pitchFamily="2"/>
                <a:cs typeface="Lohit Hindi" pitchFamily="2"/>
              </a:rPr>
              <a:t>Лицензионный антивирус на компьютере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endParaRPr lang="ru-RU" sz="30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Textbook New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Textbook New" pitchFamily="34"/>
                <a:ea typeface="Droid Sans Fallback" pitchFamily="2"/>
                <a:cs typeface="Lohit Hindi" pitchFamily="2"/>
              </a:rPr>
              <a:t>Оплата с защищенного устройства (не общий wi-fi, не общий компьютер)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621000" y="531000"/>
            <a:ext cx="9171000" cy="766440"/>
          </a:xfrm>
        </p:spPr>
        <p:txBody>
          <a:bodyPr wrap="square" tIns="45720" rIns="91440" bIns="45720" anchor="t">
            <a:noAutofit/>
          </a:bodyPr>
          <a:lstStyle/>
          <a:p>
            <a:pPr lvl="0" algn="l" rtl="0" hangingPunct="1">
              <a:tabLst>
                <a:tab pos="3943440" algn="l"/>
              </a:tabLst>
            </a:pPr>
            <a:r>
              <a:rPr lang="ru-RU" sz="3200">
                <a:solidFill>
                  <a:srgbClr val="000000"/>
                </a:solidFill>
                <a:latin typeface="Arial" pitchFamily="34"/>
              </a:rPr>
              <a:t>Если карта или кошелек скомпрометированы</a:t>
            </a:r>
          </a:p>
        </p:txBody>
      </p:sp>
      <p:sp>
        <p:nvSpPr>
          <p:cNvPr id="3" name="Text Placeholder 4"/>
          <p:cNvSpPr txBox="1"/>
          <p:nvPr/>
        </p:nvSpPr>
        <p:spPr>
          <a:xfrm>
            <a:off x="405000" y="2592000"/>
            <a:ext cx="9099000" cy="3806640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ctr" anchorCtr="0" compatLnSpc="0">
            <a:noAutofit/>
          </a:bodyPr>
          <a:lstStyle/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Срочно звонить в службу поддержки, не теряя ни секунды, и просить заблокировать операции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endParaRPr lang="ru-RU" sz="30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Lohit Hindi" pitchFamily="2"/>
            </a:endParaRP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4"/>
              <a:buBlip>
                <a:blip r:embed="rId3"/>
              </a:buBlip>
              <a:tabLst/>
            </a:pPr>
            <a:r>
              <a:rPr lang="ru-RU" sz="3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Lohit Hindi" pitchFamily="2"/>
              </a:rPr>
              <a:t>Перевыпускать карту \ восстанавливать доступ к кошельку, следуя рекомендациям службы поддержки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999" y="242640"/>
            <a:ext cx="9515852" cy="124100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«Федеральный закон о защите детей от </a:t>
            </a:r>
            <a:endParaRPr lang="ru-RU" sz="26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информации</a:t>
            </a: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, причиняющей вред их здоровью и развитию» </a:t>
            </a:r>
            <a:endParaRPr lang="ru-RU" sz="26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(</a:t>
            </a:r>
            <a:r>
              <a:rPr lang="ru-RU" sz="26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1 сентября 2012 года)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2000" y="1692000"/>
            <a:ext cx="9126066" cy="575294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Общие принципы организации защиты детей: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соблюдение и реализация конституционных прав на поиск, </a:t>
            </a:r>
            <a:endParaRPr lang="ru-RU" sz="24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tabLst/>
            </a:pPr>
            <a:r>
              <a:rPr lang="ru-RU" sz="24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получение </a:t>
            </a: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распространение информации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реализация прав гражданина на неприкосновенность </a:t>
            </a:r>
            <a:endParaRPr lang="ru-RU" sz="24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tabLst/>
            </a:pPr>
            <a:r>
              <a:rPr lang="ru-RU" sz="24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частной </a:t>
            </a: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жизни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осуществление деятельности, направленной на физическое, </a:t>
            </a:r>
            <a:endParaRPr lang="ru-RU" sz="24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r>
              <a:rPr lang="ru-RU" sz="24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духовное </a:t>
            </a: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и интеллектуальное развитие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защита прав на объекты интеллектуальной собственности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buBlip>
                <a:blip r:embed="rId3"/>
              </a:buBlip>
              <a:tabLst/>
            </a:pPr>
            <a:r>
              <a:rPr lang="ru-RU" sz="2400" b="0" i="0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обеспечение прав гражданина на защиту своего здоровья </a:t>
            </a:r>
            <a:endParaRPr lang="ru-RU" sz="2400" b="0" i="0" u="none" strike="noStrike" kern="1200" dirty="0" smtClean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8"/>
              <a:tabLst/>
            </a:pPr>
            <a:r>
              <a:rPr lang="ru-RU" sz="2400" b="0" i="0" u="none" strike="noStrike" kern="1200" dirty="0" smtClean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от </a:t>
            </a:r>
            <a:r>
              <a:rPr lang="ru-RU" sz="2400" b="1" i="1" u="none" strike="noStrike" kern="1200" dirty="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неосознаваемой вредной информации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400" b="0" i="0" u="none" strike="noStrike" kern="1200" dirty="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Прямая соединительная линия 3"/>
          <p:cNvSpPr/>
          <p:nvPr/>
        </p:nvSpPr>
        <p:spPr>
          <a:xfrm>
            <a:off x="609480" y="1523880"/>
            <a:ext cx="84625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999" y="242640"/>
            <a:ext cx="8136000" cy="4608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Что такое «неосознанная вредная информация»?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2000" y="1152000"/>
            <a:ext cx="9216000" cy="62657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7"/>
              <a:buBlip>
                <a:blip r:embed="rId3"/>
              </a:buBlip>
              <a:tabLst/>
            </a:pPr>
            <a: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… возбуждающая социальную, расовую, национальную и религиозную ненависть и вражду</a:t>
            </a:r>
            <a:b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7"/>
              <a:buBlip>
                <a:blip r:embed="rId3"/>
              </a:buBlip>
              <a:tabLst/>
            </a:pPr>
            <a: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… призывающая к войне</a:t>
            </a:r>
            <a:b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7"/>
              <a:buBlip>
                <a:blip r:embed="rId3"/>
              </a:buBlip>
              <a:tabLst/>
            </a:pPr>
            <a: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… ведущая пропаганду превосходства</a:t>
            </a:r>
            <a:b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7"/>
              <a:buBlip>
                <a:blip r:embed="rId3"/>
              </a:buBlip>
              <a:tabLst/>
            </a:pPr>
            <a: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… способствующая распространению порнографии</a:t>
            </a:r>
            <a:b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7"/>
              <a:buBlip>
                <a:blip r:embed="rId3"/>
              </a:buBlip>
              <a:tabLst/>
            </a:pPr>
            <a: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… посягающая на честь, доброе имя и деловую репутацию людей</a:t>
            </a:r>
            <a:b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7"/>
              <a:buBlip>
                <a:blip r:embed="rId3"/>
              </a:buBlip>
              <a:tabLst/>
            </a:pPr>
            <a: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… рекламная (недобровольная, недостоверная, неэтичная, ложная и скрытая)</a:t>
            </a:r>
            <a:b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</a:br>
            <a:endParaRPr lang="ru-RU" sz="2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7"/>
              <a:buBlip>
                <a:blip r:embed="rId3"/>
              </a:buBlip>
              <a:tabLst/>
            </a:pPr>
            <a:r>
              <a:rPr lang="ru-RU" sz="24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rPr>
              <a:t>… оказывающая воздействие на психику людей, и ими не осознаваемая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4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4" name="Прямая соединительная линия 3"/>
          <p:cNvSpPr/>
          <p:nvPr/>
        </p:nvSpPr>
        <p:spPr>
          <a:xfrm>
            <a:off x="609480" y="875879"/>
            <a:ext cx="84625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rmAutofit fontScale="25000" lnSpcReduction="20000"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1729</Words>
  <Application>Microsoft Office PowerPoint</Application>
  <PresentationFormat>Произвольный</PresentationFormat>
  <Paragraphs>408</Paragraphs>
  <Slides>73</Slides>
  <Notes>73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2" baseType="lpstr">
      <vt:lpstr>Arial</vt:lpstr>
      <vt:lpstr>Calibri</vt:lpstr>
      <vt:lpstr>DejaVu Sans</vt:lpstr>
      <vt:lpstr>Droid Sans Fallback</vt:lpstr>
      <vt:lpstr>Lohit Hindi</vt:lpstr>
      <vt:lpstr>Textbook New</vt:lpstr>
      <vt:lpstr>Textbook New Light</vt:lpstr>
      <vt:lpstr>Times New Roman</vt:lpstr>
      <vt:lpstr>Обычный</vt:lpstr>
      <vt:lpstr>Презентация PowerPoint</vt:lpstr>
      <vt:lpstr>Кому принадлежит Интернет?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Фальшивые выигрыши в лотереи</vt:lpstr>
      <vt:lpstr>Презентация PowerPoint</vt:lpstr>
      <vt:lpstr>Презентация PowerPoint</vt:lpstr>
      <vt:lpstr>Выпрашивание денег</vt:lpstr>
      <vt:lpstr>Презентация PowerPoint</vt:lpstr>
      <vt:lpstr>Что нужно знать о платежах банковской карточкой?</vt:lpstr>
      <vt:lpstr>Базовые правила гигиены для электронного кошелька</vt:lpstr>
      <vt:lpstr>Если карта или кошелек скомпрометированы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игорь</dc:creator>
  <cp:lastModifiedBy>User</cp:lastModifiedBy>
  <cp:revision>32</cp:revision>
  <dcterms:created xsi:type="dcterms:W3CDTF">2016-11-02T16:48:14Z</dcterms:created>
  <dcterms:modified xsi:type="dcterms:W3CDTF">2018-10-26T17:59:05Z</dcterms:modified>
</cp:coreProperties>
</file>